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256" r:id="rId2"/>
    <p:sldId id="463" r:id="rId3"/>
    <p:sldId id="460" r:id="rId4"/>
    <p:sldId id="276" r:id="rId5"/>
    <p:sldId id="279" r:id="rId6"/>
    <p:sldId id="466" r:id="rId7"/>
    <p:sldId id="280" r:id="rId8"/>
    <p:sldId id="282" r:id="rId9"/>
    <p:sldId id="330" r:id="rId10"/>
    <p:sldId id="331" r:id="rId11"/>
    <p:sldId id="332" r:id="rId12"/>
    <p:sldId id="334" r:id="rId13"/>
    <p:sldId id="303" r:id="rId14"/>
    <p:sldId id="290" r:id="rId15"/>
    <p:sldId id="291" r:id="rId16"/>
    <p:sldId id="359" r:id="rId17"/>
    <p:sldId id="360" r:id="rId18"/>
    <p:sldId id="361" r:id="rId19"/>
    <p:sldId id="385" r:id="rId20"/>
    <p:sldId id="363" r:id="rId21"/>
    <p:sldId id="295" r:id="rId22"/>
    <p:sldId id="395" r:id="rId23"/>
    <p:sldId id="458" r:id="rId24"/>
    <p:sldId id="381" r:id="rId25"/>
    <p:sldId id="382" r:id="rId26"/>
    <p:sldId id="451" r:id="rId27"/>
    <p:sldId id="457" r:id="rId28"/>
    <p:sldId id="396" r:id="rId29"/>
    <p:sldId id="397" r:id="rId30"/>
    <p:sldId id="447" r:id="rId31"/>
    <p:sldId id="394" r:id="rId32"/>
    <p:sldId id="448" r:id="rId33"/>
    <p:sldId id="449" r:id="rId34"/>
    <p:sldId id="327" r:id="rId35"/>
    <p:sldId id="315" r:id="rId36"/>
    <p:sldId id="390" r:id="rId37"/>
    <p:sldId id="318" r:id="rId38"/>
    <p:sldId id="443" r:id="rId39"/>
    <p:sldId id="444" r:id="rId40"/>
    <p:sldId id="391" r:id="rId41"/>
    <p:sldId id="445" r:id="rId42"/>
    <p:sldId id="446" r:id="rId43"/>
    <p:sldId id="399" r:id="rId44"/>
    <p:sldId id="429" r:id="rId45"/>
    <p:sldId id="401" r:id="rId46"/>
    <p:sldId id="402" r:id="rId47"/>
    <p:sldId id="450" r:id="rId48"/>
    <p:sldId id="335" r:id="rId49"/>
    <p:sldId id="439" r:id="rId50"/>
    <p:sldId id="440" r:id="rId51"/>
    <p:sldId id="403" r:id="rId52"/>
    <p:sldId id="435" r:id="rId53"/>
    <p:sldId id="404" r:id="rId54"/>
    <p:sldId id="405" r:id="rId55"/>
    <p:sldId id="406" r:id="rId56"/>
    <p:sldId id="407" r:id="rId57"/>
    <p:sldId id="408" r:id="rId58"/>
    <p:sldId id="409" r:id="rId59"/>
    <p:sldId id="410" r:id="rId60"/>
    <p:sldId id="411" r:id="rId61"/>
    <p:sldId id="412" r:id="rId62"/>
    <p:sldId id="413" r:id="rId63"/>
    <p:sldId id="414" r:id="rId64"/>
    <p:sldId id="415" r:id="rId65"/>
    <p:sldId id="416" r:id="rId66"/>
    <p:sldId id="417" r:id="rId67"/>
    <p:sldId id="418" r:id="rId68"/>
    <p:sldId id="419" r:id="rId69"/>
    <p:sldId id="420" r:id="rId70"/>
    <p:sldId id="421" r:id="rId71"/>
    <p:sldId id="422" r:id="rId72"/>
    <p:sldId id="425" r:id="rId73"/>
    <p:sldId id="461" r:id="rId74"/>
    <p:sldId id="462" r:id="rId75"/>
    <p:sldId id="465" r:id="rId76"/>
    <p:sldId id="464" r:id="rId77"/>
    <p:sldId id="436" r:id="rId78"/>
    <p:sldId id="438" r:id="rId79"/>
    <p:sldId id="437" r:id="rId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C1A"/>
    <a:srgbClr val="869745"/>
    <a:srgbClr val="93A64C"/>
    <a:srgbClr val="446996"/>
    <a:srgbClr val="487196"/>
    <a:srgbClr val="435796"/>
    <a:srgbClr val="4E6D96"/>
    <a:srgbClr val="527D96"/>
    <a:srgbClr val="486496"/>
    <a:srgbClr val="437D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75" d="100"/>
          <a:sy n="75" d="100"/>
        </p:scale>
        <p:origin x="-1014" y="-780"/>
      </p:cViewPr>
      <p:guideLst>
        <p:guide orient="horz" pos="2160"/>
        <p:guide pos="2880"/>
      </p:guideLst>
    </p:cSldViewPr>
  </p:slideViewPr>
  <p:notesTextViewPr>
    <p:cViewPr>
      <p:scale>
        <a:sx n="75" d="100"/>
        <a:sy n="75" d="100"/>
      </p:scale>
      <p:origin x="0" y="0"/>
    </p:cViewPr>
  </p:notesTextViewPr>
  <p:sorterViewPr>
    <p:cViewPr>
      <p:scale>
        <a:sx n="66" d="100"/>
        <a:sy n="66" d="100"/>
      </p:scale>
      <p:origin x="0" y="51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enetakle:Documents:Microsoft%20User%20Data:Saved%20Attachments:dsm-est-01.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genetakle:Documents:Microsoft%20User%20Data:Saved%20Attachments:dsm-est-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Calibri"/>
                <a:ea typeface="Calibri"/>
                <a:cs typeface="Calibri"/>
              </a:defRPr>
            </a:pPr>
            <a:r>
              <a:rPr lang="en-US"/>
              <a:t>Des Moines Annual Precipitation (inches)</a:t>
            </a:r>
          </a:p>
        </c:rich>
      </c:tx>
      <c:layout>
        <c:manualLayout>
          <c:xMode val="edge"/>
          <c:yMode val="edge"/>
          <c:x val="0.13055555555555601"/>
          <c:y val="2.3148148148148098E-2"/>
        </c:manualLayout>
      </c:layout>
      <c:overlay val="0"/>
      <c:spPr>
        <a:noFill/>
        <a:ln w="25400">
          <a:noFill/>
        </a:ln>
      </c:spPr>
    </c:title>
    <c:autoTitleDeleted val="0"/>
    <c:plotArea>
      <c:layout>
        <c:manualLayout>
          <c:layoutTarget val="inner"/>
          <c:xMode val="edge"/>
          <c:yMode val="edge"/>
          <c:x val="8.8888888888888906E-2"/>
          <c:y val="0.342592592592593"/>
          <c:w val="0.88055555555555498"/>
          <c:h val="0.48611111111111099"/>
        </c:manualLayout>
      </c:layout>
      <c:lineChart>
        <c:grouping val="standard"/>
        <c:varyColors val="0"/>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dispRSqr val="0"/>
            <c:dispEq val="0"/>
          </c:trendline>
          <c:trendline>
            <c:spPr>
              <a:ln w="25400"/>
            </c:spPr>
            <c:trendlineType val="linear"/>
            <c:dispRSqr val="0"/>
            <c:dispEq val="0"/>
          </c:trendline>
          <c:cat>
            <c:numRef>
              <c:f>'My first worksheet'!$A$8:$A$127</c:f>
              <c:numCache>
                <c:formatCode>General</c:formatCode>
                <c:ptCount val="120"/>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38.270000000000003</c:v>
                </c:pt>
                <c:pt idx="19">
                  <c:v>37.770000000000003</c:v>
                </c:pt>
                <c:pt idx="20">
                  <c:v>20.02</c:v>
                </c:pt>
                <c:pt idx="21">
                  <c:v>33.75</c:v>
                </c:pt>
                <c:pt idx="22">
                  <c:v>33.39</c:v>
                </c:pt>
                <c:pt idx="23">
                  <c:v>30.01</c:v>
                </c:pt>
                <c:pt idx="24">
                  <c:v>39.57</c:v>
                </c:pt>
                <c:pt idx="25">
                  <c:v>39.01</c:v>
                </c:pt>
                <c:pt idx="26">
                  <c:v>24.36</c:v>
                </c:pt>
                <c:pt idx="27">
                  <c:v>30.51</c:v>
                </c:pt>
                <c:pt idx="28">
                  <c:v>30.2</c:v>
                </c:pt>
                <c:pt idx="29">
                  <c:v>42.54</c:v>
                </c:pt>
                <c:pt idx="30">
                  <c:v>32.32</c:v>
                </c:pt>
                <c:pt idx="31">
                  <c:v>35.340000000000003</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39.659999999999997</c:v>
                </c:pt>
                <c:pt idx="46">
                  <c:v>28.77</c:v>
                </c:pt>
                <c:pt idx="47">
                  <c:v>28.64</c:v>
                </c:pt>
                <c:pt idx="48">
                  <c:v>29.62</c:v>
                </c:pt>
                <c:pt idx="49">
                  <c:v>30.26</c:v>
                </c:pt>
                <c:pt idx="50">
                  <c:v>32.049999999999997</c:v>
                </c:pt>
                <c:pt idx="51">
                  <c:v>40.9</c:v>
                </c:pt>
                <c:pt idx="52">
                  <c:v>39.33</c:v>
                </c:pt>
                <c:pt idx="53">
                  <c:v>36.130000000000003</c:v>
                </c:pt>
                <c:pt idx="54">
                  <c:v>38.520000000000003</c:v>
                </c:pt>
                <c:pt idx="55">
                  <c:v>39.65</c:v>
                </c:pt>
                <c:pt idx="56">
                  <c:v>36.520000000000003</c:v>
                </c:pt>
                <c:pt idx="57">
                  <c:v>47.03</c:v>
                </c:pt>
                <c:pt idx="58">
                  <c:v>31.61</c:v>
                </c:pt>
                <c:pt idx="59">
                  <c:v>26.07</c:v>
                </c:pt>
                <c:pt idx="60">
                  <c:v>28.91</c:v>
                </c:pt>
                <c:pt idx="61">
                  <c:v>38.03</c:v>
                </c:pt>
                <c:pt idx="62">
                  <c:v>31.82</c:v>
                </c:pt>
                <c:pt idx="63">
                  <c:v>20</c:v>
                </c:pt>
                <c:pt idx="64">
                  <c:v>36.21</c:v>
                </c:pt>
                <c:pt idx="65">
                  <c:v>21.98</c:v>
                </c:pt>
                <c:pt idx="66">
                  <c:v>17.07</c:v>
                </c:pt>
                <c:pt idx="67">
                  <c:v>28.28</c:v>
                </c:pt>
                <c:pt idx="68">
                  <c:v>28.84</c:v>
                </c:pt>
                <c:pt idx="69">
                  <c:v>36.31</c:v>
                </c:pt>
                <c:pt idx="70">
                  <c:v>35.200000000000003</c:v>
                </c:pt>
                <c:pt idx="71">
                  <c:v>42.88</c:v>
                </c:pt>
                <c:pt idx="72">
                  <c:v>27.04</c:v>
                </c:pt>
                <c:pt idx="73">
                  <c:v>28.32</c:v>
                </c:pt>
                <c:pt idx="74">
                  <c:v>28.42</c:v>
                </c:pt>
                <c:pt idx="75">
                  <c:v>33.96</c:v>
                </c:pt>
                <c:pt idx="76">
                  <c:v>21.85</c:v>
                </c:pt>
                <c:pt idx="77">
                  <c:v>21.82</c:v>
                </c:pt>
                <c:pt idx="78">
                  <c:v>28.31</c:v>
                </c:pt>
                <c:pt idx="79">
                  <c:v>32.43</c:v>
                </c:pt>
                <c:pt idx="80">
                  <c:v>33.630000000000003</c:v>
                </c:pt>
                <c:pt idx="81">
                  <c:v>28.32</c:v>
                </c:pt>
                <c:pt idx="82">
                  <c:v>36.020000000000003</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39.770000000000003</c:v>
                </c:pt>
                <c:pt idx="102">
                  <c:v>33.51</c:v>
                </c:pt>
                <c:pt idx="103">
                  <c:v>55.88</c:v>
                </c:pt>
                <c:pt idx="104">
                  <c:v>28.2</c:v>
                </c:pt>
                <c:pt idx="105">
                  <c:v>31.74</c:v>
                </c:pt>
                <c:pt idx="106">
                  <c:v>27.15</c:v>
                </c:pt>
                <c:pt idx="107">
                  <c:v>28.53</c:v>
                </c:pt>
                <c:pt idx="108">
                  <c:v>37.700000000000003</c:v>
                </c:pt>
                <c:pt idx="109">
                  <c:v>27.15</c:v>
                </c:pt>
                <c:pt idx="110">
                  <c:v>26.14</c:v>
                </c:pt>
                <c:pt idx="111">
                  <c:v>29.76</c:v>
                </c:pt>
                <c:pt idx="112">
                  <c:v>29.25</c:v>
                </c:pt>
                <c:pt idx="113">
                  <c:v>31.57</c:v>
                </c:pt>
                <c:pt idx="114">
                  <c:v>33.799999999999997</c:v>
                </c:pt>
                <c:pt idx="115">
                  <c:v>28.05</c:v>
                </c:pt>
                <c:pt idx="116">
                  <c:v>33.380000000000003</c:v>
                </c:pt>
                <c:pt idx="117">
                  <c:v>41.71</c:v>
                </c:pt>
                <c:pt idx="118">
                  <c:v>49.43</c:v>
                </c:pt>
                <c:pt idx="119">
                  <c:v>38.81</c:v>
                </c:pt>
              </c:numCache>
            </c:numRef>
          </c:val>
          <c:smooth val="0"/>
        </c:ser>
        <c:dLbls>
          <c:showLegendKey val="0"/>
          <c:showVal val="0"/>
          <c:showCatName val="0"/>
          <c:showSerName val="0"/>
          <c:showPercent val="0"/>
          <c:showBubbleSize val="0"/>
        </c:dLbls>
        <c:marker val="1"/>
        <c:smooth val="0"/>
        <c:axId val="135175168"/>
        <c:axId val="135185152"/>
      </c:lineChart>
      <c:catAx>
        <c:axId val="135175168"/>
        <c:scaling>
          <c:orientation val="minMax"/>
        </c:scaling>
        <c:delete val="0"/>
        <c:axPos val="b"/>
        <c:numFmt formatCode="General" sourceLinked="1"/>
        <c:majorTickMark val="in"/>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35185152"/>
        <c:crosses val="autoZero"/>
        <c:auto val="0"/>
        <c:lblAlgn val="ctr"/>
        <c:lblOffset val="100"/>
        <c:tickLblSkip val="20"/>
        <c:tickMarkSkip val="10"/>
        <c:noMultiLvlLbl val="0"/>
      </c:catAx>
      <c:valAx>
        <c:axId val="135185152"/>
        <c:scaling>
          <c:orientation val="minMax"/>
        </c:scaling>
        <c:delete val="0"/>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35175168"/>
        <c:crosses val="autoZero"/>
        <c:crossBetween val="between"/>
      </c:valAx>
      <c:spPr>
        <a:solidFill>
          <a:srgbClr val="FFFFFF"/>
        </a:solid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Calibri"/>
                <a:ea typeface="Calibri"/>
                <a:cs typeface="Calibri"/>
              </a:defRPr>
            </a:pPr>
            <a:r>
              <a:rPr lang="en-US" sz="4000" dirty="0"/>
              <a:t>Des Moines Annual Precipitation (inches)</a:t>
            </a:r>
          </a:p>
        </c:rich>
      </c:tx>
      <c:layout>
        <c:manualLayout>
          <c:xMode val="edge"/>
          <c:yMode val="edge"/>
          <c:x val="0.147222222222222"/>
          <c:y val="1.02431886279701E-3"/>
        </c:manualLayout>
      </c:layout>
      <c:overlay val="0"/>
      <c:spPr>
        <a:noFill/>
        <a:ln w="25400">
          <a:noFill/>
        </a:ln>
      </c:spPr>
    </c:title>
    <c:autoTitleDeleted val="0"/>
    <c:plotArea>
      <c:layout>
        <c:manualLayout>
          <c:layoutTarget val="inner"/>
          <c:xMode val="edge"/>
          <c:yMode val="edge"/>
          <c:x val="8.7499999999999994E-2"/>
          <c:y val="0.34922984461013201"/>
          <c:w val="0.88055555555555498"/>
          <c:h val="0.48611111111111099"/>
        </c:manualLayout>
      </c:layout>
      <c:lineChart>
        <c:grouping val="standard"/>
        <c:varyColors val="0"/>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dispRSqr val="0"/>
            <c:dispEq val="0"/>
          </c:trendline>
          <c:trendline>
            <c:spPr>
              <a:ln w="25400"/>
            </c:spPr>
            <c:trendlineType val="linear"/>
            <c:dispRSqr val="0"/>
            <c:dispEq val="0"/>
          </c:trendline>
          <c:cat>
            <c:numRef>
              <c:f>'My first worksheet'!$A$8:$A$127</c:f>
              <c:numCache>
                <c:formatCode>General</c:formatCode>
                <c:ptCount val="120"/>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38.270000000000003</c:v>
                </c:pt>
                <c:pt idx="19">
                  <c:v>37.770000000000003</c:v>
                </c:pt>
                <c:pt idx="20">
                  <c:v>20.02</c:v>
                </c:pt>
                <c:pt idx="21">
                  <c:v>33.75</c:v>
                </c:pt>
                <c:pt idx="22">
                  <c:v>33.39</c:v>
                </c:pt>
                <c:pt idx="23">
                  <c:v>30.01</c:v>
                </c:pt>
                <c:pt idx="24">
                  <c:v>39.57</c:v>
                </c:pt>
                <c:pt idx="25">
                  <c:v>39.01</c:v>
                </c:pt>
                <c:pt idx="26">
                  <c:v>24.36</c:v>
                </c:pt>
                <c:pt idx="27">
                  <c:v>30.51</c:v>
                </c:pt>
                <c:pt idx="28">
                  <c:v>30.2</c:v>
                </c:pt>
                <c:pt idx="29">
                  <c:v>42.54</c:v>
                </c:pt>
                <c:pt idx="30">
                  <c:v>32.32</c:v>
                </c:pt>
                <c:pt idx="31">
                  <c:v>35.340000000000003</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39.659999999999997</c:v>
                </c:pt>
                <c:pt idx="46">
                  <c:v>28.77</c:v>
                </c:pt>
                <c:pt idx="47">
                  <c:v>28.64</c:v>
                </c:pt>
                <c:pt idx="48">
                  <c:v>29.62</c:v>
                </c:pt>
                <c:pt idx="49">
                  <c:v>30.26</c:v>
                </c:pt>
                <c:pt idx="50">
                  <c:v>32.049999999999997</c:v>
                </c:pt>
                <c:pt idx="51">
                  <c:v>40.9</c:v>
                </c:pt>
                <c:pt idx="52">
                  <c:v>39.33</c:v>
                </c:pt>
                <c:pt idx="53">
                  <c:v>36.130000000000003</c:v>
                </c:pt>
                <c:pt idx="54">
                  <c:v>38.520000000000003</c:v>
                </c:pt>
                <c:pt idx="55">
                  <c:v>39.65</c:v>
                </c:pt>
                <c:pt idx="56">
                  <c:v>36.520000000000003</c:v>
                </c:pt>
                <c:pt idx="57">
                  <c:v>47.03</c:v>
                </c:pt>
                <c:pt idx="58">
                  <c:v>31.61</c:v>
                </c:pt>
                <c:pt idx="59">
                  <c:v>26.07</c:v>
                </c:pt>
                <c:pt idx="60">
                  <c:v>28.91</c:v>
                </c:pt>
                <c:pt idx="61">
                  <c:v>38.03</c:v>
                </c:pt>
                <c:pt idx="62">
                  <c:v>31.82</c:v>
                </c:pt>
                <c:pt idx="63">
                  <c:v>20</c:v>
                </c:pt>
                <c:pt idx="64">
                  <c:v>36.21</c:v>
                </c:pt>
                <c:pt idx="65">
                  <c:v>21.98</c:v>
                </c:pt>
                <c:pt idx="66">
                  <c:v>17.07</c:v>
                </c:pt>
                <c:pt idx="67">
                  <c:v>28.28</c:v>
                </c:pt>
                <c:pt idx="68">
                  <c:v>28.84</c:v>
                </c:pt>
                <c:pt idx="69">
                  <c:v>36.31</c:v>
                </c:pt>
                <c:pt idx="70">
                  <c:v>35.200000000000003</c:v>
                </c:pt>
                <c:pt idx="71">
                  <c:v>42.88</c:v>
                </c:pt>
                <c:pt idx="72">
                  <c:v>27.04</c:v>
                </c:pt>
                <c:pt idx="73">
                  <c:v>28.32</c:v>
                </c:pt>
                <c:pt idx="74">
                  <c:v>28.42</c:v>
                </c:pt>
                <c:pt idx="75">
                  <c:v>33.96</c:v>
                </c:pt>
                <c:pt idx="76">
                  <c:v>21.85</c:v>
                </c:pt>
                <c:pt idx="77">
                  <c:v>21.82</c:v>
                </c:pt>
                <c:pt idx="78">
                  <c:v>28.31</c:v>
                </c:pt>
                <c:pt idx="79">
                  <c:v>32.43</c:v>
                </c:pt>
                <c:pt idx="80">
                  <c:v>33.630000000000003</c:v>
                </c:pt>
                <c:pt idx="81">
                  <c:v>28.32</c:v>
                </c:pt>
                <c:pt idx="82">
                  <c:v>36.020000000000003</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39.770000000000003</c:v>
                </c:pt>
                <c:pt idx="102">
                  <c:v>33.51</c:v>
                </c:pt>
                <c:pt idx="103">
                  <c:v>55.88</c:v>
                </c:pt>
                <c:pt idx="104">
                  <c:v>28.2</c:v>
                </c:pt>
                <c:pt idx="105">
                  <c:v>31.74</c:v>
                </c:pt>
                <c:pt idx="106">
                  <c:v>27.15</c:v>
                </c:pt>
                <c:pt idx="107">
                  <c:v>28.53</c:v>
                </c:pt>
                <c:pt idx="108">
                  <c:v>37.700000000000003</c:v>
                </c:pt>
                <c:pt idx="109">
                  <c:v>27.15</c:v>
                </c:pt>
                <c:pt idx="110">
                  <c:v>26.14</c:v>
                </c:pt>
                <c:pt idx="111">
                  <c:v>29.76</c:v>
                </c:pt>
                <c:pt idx="112">
                  <c:v>29.25</c:v>
                </c:pt>
                <c:pt idx="113">
                  <c:v>31.57</c:v>
                </c:pt>
                <c:pt idx="114">
                  <c:v>33.799999999999997</c:v>
                </c:pt>
                <c:pt idx="115">
                  <c:v>28.05</c:v>
                </c:pt>
                <c:pt idx="116">
                  <c:v>33.380000000000003</c:v>
                </c:pt>
                <c:pt idx="117">
                  <c:v>41.71</c:v>
                </c:pt>
                <c:pt idx="118">
                  <c:v>49.43</c:v>
                </c:pt>
                <c:pt idx="119">
                  <c:v>38.81</c:v>
                </c:pt>
              </c:numCache>
            </c:numRef>
          </c:val>
          <c:smooth val="0"/>
        </c:ser>
        <c:dLbls>
          <c:showLegendKey val="0"/>
          <c:showVal val="0"/>
          <c:showCatName val="0"/>
          <c:showSerName val="0"/>
          <c:showPercent val="0"/>
          <c:showBubbleSize val="0"/>
        </c:dLbls>
        <c:marker val="1"/>
        <c:smooth val="0"/>
        <c:axId val="135214976"/>
        <c:axId val="135216512"/>
      </c:lineChart>
      <c:catAx>
        <c:axId val="135214976"/>
        <c:scaling>
          <c:orientation val="minMax"/>
        </c:scaling>
        <c:delete val="0"/>
        <c:axPos val="b"/>
        <c:numFmt formatCode="General" sourceLinked="1"/>
        <c:majorTickMark val="in"/>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35216512"/>
        <c:crosses val="autoZero"/>
        <c:auto val="0"/>
        <c:lblAlgn val="ctr"/>
        <c:lblOffset val="100"/>
        <c:tickLblSkip val="20"/>
        <c:tickMarkSkip val="10"/>
        <c:noMultiLvlLbl val="0"/>
      </c:catAx>
      <c:valAx>
        <c:axId val="135216512"/>
        <c:scaling>
          <c:orientation val="minMax"/>
        </c:scaling>
        <c:delete val="0"/>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35214976"/>
        <c:crosses val="autoZero"/>
        <c:crossBetween val="between"/>
      </c:valAx>
      <c:spPr>
        <a:solidFill>
          <a:srgbClr val="FFFFFF"/>
        </a:solid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0.13333</cdr:x>
      <cdr:y>0.68732</cdr:y>
    </cdr:from>
    <cdr:to>
      <cdr:x>0.20556</cdr:x>
      <cdr:y>0.75811</cdr:y>
    </cdr:to>
    <cdr:sp macro="" textlink="">
      <cdr:nvSpPr>
        <cdr:cNvPr id="2" name="TextBox 1"/>
        <cdr:cNvSpPr txBox="1"/>
      </cdr:nvSpPr>
      <cdr:spPr>
        <a:xfrm xmlns:a="http://schemas.openxmlformats.org/drawingml/2006/main">
          <a:off x="1219200" y="3945466"/>
          <a:ext cx="660400" cy="406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b="1" dirty="0" smtClean="0">
              <a:solidFill>
                <a:srgbClr val="FF0000"/>
              </a:solidFill>
            </a:rPr>
            <a:t>31.9</a:t>
          </a:r>
          <a:endParaRPr lang="en-US" sz="2000" b="1" dirty="0">
            <a:solidFill>
              <a:srgbClr val="FF0000"/>
            </a:solidFill>
          </a:endParaRPr>
        </a:p>
      </cdr:txBody>
    </cdr:sp>
  </cdr:relSizeAnchor>
  <cdr:relSizeAnchor xmlns:cdr="http://schemas.openxmlformats.org/drawingml/2006/chartDrawing">
    <cdr:from>
      <cdr:x>0.87072</cdr:x>
      <cdr:y>0.69027</cdr:y>
    </cdr:from>
    <cdr:to>
      <cdr:x>0.93381</cdr:x>
      <cdr:y>0.76991</cdr:y>
    </cdr:to>
    <cdr:sp macro="" textlink="">
      <cdr:nvSpPr>
        <cdr:cNvPr id="3" name="TextBox 2"/>
        <cdr:cNvSpPr txBox="1"/>
      </cdr:nvSpPr>
      <cdr:spPr>
        <a:xfrm xmlns:a="http://schemas.openxmlformats.org/drawingml/2006/main">
          <a:off x="7961870" y="3962401"/>
          <a:ext cx="576892" cy="45719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33.8</a:t>
          </a:r>
          <a:endParaRPr lang="en-US" sz="2000" b="1" dirty="0">
            <a:solidFill>
              <a:srgbClr val="FF0000"/>
            </a:solidFill>
          </a:endParaRPr>
        </a:p>
      </cdr:txBody>
    </cdr:sp>
  </cdr:relSizeAnchor>
  <cdr:relSizeAnchor xmlns:cdr="http://schemas.openxmlformats.org/drawingml/2006/chartDrawing">
    <cdr:from>
      <cdr:x>0.4</cdr:x>
      <cdr:y>0.67552</cdr:y>
    </cdr:from>
    <cdr:to>
      <cdr:x>0.5</cdr:x>
      <cdr:y>0.83481</cdr:y>
    </cdr:to>
    <cdr:sp macro="" textlink="">
      <cdr:nvSpPr>
        <cdr:cNvPr id="4" name="TextBox 3"/>
        <cdr:cNvSpPr txBox="1"/>
      </cdr:nvSpPr>
      <cdr:spPr>
        <a:xfrm xmlns:a="http://schemas.openxmlformats.org/drawingml/2006/main">
          <a:off x="3657600" y="387773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800" b="1" dirty="0" smtClean="0">
              <a:solidFill>
                <a:srgbClr val="FF0000"/>
              </a:solidFill>
            </a:rPr>
            <a:t>6% Increase</a:t>
          </a:r>
          <a:endParaRPr lang="en-US" sz="2800" b="1" dirty="0">
            <a:solidFill>
              <a:srgbClr val="FF0000"/>
            </a:solidFill>
          </a:endParaRPr>
        </a:p>
      </cdr:txBody>
    </cdr:sp>
  </cdr:relSizeAnchor>
  <cdr:relSizeAnchor xmlns:cdr="http://schemas.openxmlformats.org/drawingml/2006/chartDrawing">
    <cdr:from>
      <cdr:x>0.08194</cdr:x>
      <cdr:y>0.3833</cdr:y>
    </cdr:from>
    <cdr:to>
      <cdr:x>0.55972</cdr:x>
      <cdr:y>0.52046</cdr:y>
    </cdr:to>
    <cdr:sp macro="" textlink="">
      <cdr:nvSpPr>
        <cdr:cNvPr id="5" name="Oval 4"/>
        <cdr:cNvSpPr/>
      </cdr:nvSpPr>
      <cdr:spPr>
        <a:xfrm xmlns:a="http://schemas.openxmlformats.org/drawingml/2006/main">
          <a:off x="749259" y="2200275"/>
          <a:ext cx="4368821" cy="7874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0.5752</cdr:x>
      <cdr:y>0.36283</cdr:y>
    </cdr:from>
    <cdr:to>
      <cdr:x>0.99409</cdr:x>
      <cdr:y>0.53319</cdr:y>
    </cdr:to>
    <cdr:sp macro="" textlink="">
      <cdr:nvSpPr>
        <cdr:cNvPr id="6" name="Oval 5"/>
        <cdr:cNvSpPr/>
      </cdr:nvSpPr>
      <cdr:spPr>
        <a:xfrm xmlns:a="http://schemas.openxmlformats.org/drawingml/2006/main">
          <a:off x="5259616" y="2082801"/>
          <a:ext cx="3830381" cy="9779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0.30139</cdr:x>
      <cdr:y>0.3934</cdr:y>
    </cdr:from>
    <cdr:to>
      <cdr:x>0.40139</cdr:x>
      <cdr:y>0.55269</cdr:y>
    </cdr:to>
    <cdr:sp macro="" textlink="">
      <cdr:nvSpPr>
        <cdr:cNvPr id="7" name="TextBox 6"/>
        <cdr:cNvSpPr txBox="1"/>
      </cdr:nvSpPr>
      <cdr:spPr>
        <a:xfrm xmlns:a="http://schemas.openxmlformats.org/drawingml/2006/main">
          <a:off x="2755900" y="2258254"/>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7</a:t>
          </a:r>
          <a:endParaRPr lang="en-US" sz="2000" b="1" dirty="0">
            <a:solidFill>
              <a:srgbClr val="FF0000"/>
            </a:solidFill>
          </a:endParaRPr>
        </a:p>
      </cdr:txBody>
    </cdr:sp>
  </cdr:relSizeAnchor>
  <cdr:relSizeAnchor xmlns:cdr="http://schemas.openxmlformats.org/drawingml/2006/chartDrawing">
    <cdr:from>
      <cdr:x>0.75694</cdr:x>
      <cdr:y>0.3833</cdr:y>
    </cdr:from>
    <cdr:to>
      <cdr:x>0.85694</cdr:x>
      <cdr:y>0.54259</cdr:y>
    </cdr:to>
    <cdr:sp macro="" textlink="">
      <cdr:nvSpPr>
        <cdr:cNvPr id="8" name="TextBox 7"/>
        <cdr:cNvSpPr txBox="1"/>
      </cdr:nvSpPr>
      <cdr:spPr>
        <a:xfrm xmlns:a="http://schemas.openxmlformats.org/drawingml/2006/main">
          <a:off x="6921500" y="2200275"/>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10</a:t>
          </a:r>
          <a:endParaRPr lang="en-US" sz="20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1/13/2012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extLst>
      <p:ext uri="{BB962C8B-B14F-4D97-AF65-F5344CB8AC3E}">
        <p14:creationId xmlns:p14="http://schemas.microsoft.com/office/powerpoint/2010/main" val="190969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36</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a:no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a:no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a:xfrm>
            <a:off x="1150938" y="692150"/>
            <a:ext cx="4556125" cy="3416300"/>
          </a:xfrm>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9" charset="0"/>
              <a:ea typeface="ＭＳ Ｐゴシック" pitchFamily="29" charset="-128"/>
              <a:cs typeface="ＭＳ Ｐゴシック"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a:no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3626850C-6A54-5A49-9C01-79C2382212DF}" type="slidenum">
              <a:rPr lang="en-US">
                <a:latin typeface="Times New Roman" pitchFamily="29" charset="0"/>
                <a:ea typeface="Times New Roman" pitchFamily="29" charset="0"/>
                <a:cs typeface="Times New Roman" pitchFamily="29" charset="0"/>
              </a:rPr>
              <a:pPr/>
              <a:t>4</a:t>
            </a:fld>
            <a:endParaRPr lang="en-US">
              <a:latin typeface="Times New Roman" pitchFamily="29" charset="0"/>
              <a:ea typeface="Times New Roman" pitchFamily="29" charset="0"/>
              <a:cs typeface="Times New Roman" pitchFamily="29" charset="0"/>
            </a:endParaRPr>
          </a:p>
        </p:txBody>
      </p:sp>
      <p:sp>
        <p:nvSpPr>
          <p:cNvPr id="225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lIns="91425" tIns="45713" rIns="91425" bIns="45713"/>
          <a:lstStyle/>
          <a:p>
            <a:pPr marL="905650" lvl="2" indent="-335715">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N</a:t>
            </a:r>
            <a:r>
              <a:rPr kumimoji="1" lang="en-US" sz="1400" b="1" dirty="0" smtClean="0">
                <a:solidFill>
                  <a:schemeClr val="bg1"/>
                </a:solidFill>
                <a:latin typeface="Times New Roman" pitchFamily="29" charset="0"/>
                <a:ea typeface="Courier New" pitchFamily="29" charset="0"/>
                <a:cs typeface="Courier New" pitchFamily="29" charset="0"/>
              </a:rPr>
              <a:t>o disagreement in  peer reviewed literature</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every major professional science society and organization in the world</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the National Academies of Sciences (the leadership in science) for every major country</a:t>
            </a:r>
          </a:p>
          <a:p>
            <a:pPr marL="1255418" lvl="4">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G8 + 5 other countries, May 2009: “</a:t>
            </a:r>
            <a:r>
              <a:rPr lang="en-US" sz="1400" b="1" i="1" dirty="0" smtClean="0">
                <a:solidFill>
                  <a:schemeClr val="bg1"/>
                </a:solidFill>
                <a:latin typeface="Times New Roman" pitchFamily="29" charset="0"/>
                <a:ea typeface="Courier New" pitchFamily="29" charset="0"/>
                <a:cs typeface="Courier New" pitchFamily="29" charset="0"/>
              </a:rPr>
              <a:t>The need for urgent action to address climate change is now indisputable.</a:t>
            </a:r>
            <a:r>
              <a:rPr lang="en-US" sz="1400" b="1" dirty="0" smtClean="0">
                <a:solidFill>
                  <a:schemeClr val="bg1"/>
                </a:solidFill>
                <a:latin typeface="Times New Roman" pitchFamily="29" charset="0"/>
                <a:ea typeface="Courier New" pitchFamily="29" charset="0"/>
                <a:cs typeface="Courier New" pitchFamily="29" charset="0"/>
              </a:rPr>
              <a:t>”</a:t>
            </a:r>
            <a:endParaRPr kumimoji="1" lang="en-US" sz="1400" b="1" dirty="0" smtClean="0">
              <a:solidFill>
                <a:schemeClr val="bg1"/>
              </a:solidFill>
              <a:latin typeface="Times New Roman" pitchFamily="29" charset="0"/>
              <a:ea typeface="Courier New" pitchFamily="29" charset="0"/>
              <a:cs typeface="Courier New" pitchFamily="29" charset="0"/>
            </a:endParaRPr>
          </a:p>
          <a:p>
            <a:pPr>
              <a:tabLst>
                <a:tab pos="747942" algn="l"/>
              </a:tabLst>
            </a:pPr>
            <a:endParaRPr lang="en-US" dirty="0" smtClean="0">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15</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16</a:t>
            </a:fld>
            <a:endParaRPr lang="en-US"/>
          </a:p>
        </p:txBody>
      </p:sp>
      <p:sp>
        <p:nvSpPr>
          <p:cNvPr id="62467" name="Rectangle 2"/>
          <p:cNvSpPr>
            <a:spLocks noGrp="1" noRot="1" noChangeAspect="1" noChangeArrowheads="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18</a:t>
            </a:fld>
            <a:endParaRPr lang="en-US"/>
          </a:p>
        </p:txBody>
      </p:sp>
      <p:sp>
        <p:nvSpPr>
          <p:cNvPr id="65539" name="Rectangle 2"/>
          <p:cNvSpPr>
            <a:spLocks noGrp="1" noRot="1" noChangeAspect="1" noChangeArrowheads="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34</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35</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1/13/2012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1/13/2012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1/13/2012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p:blipFill>
          <a:blip r:embed="rId2"/>
          <a:stretch>
            <a:fillRect/>
          </a:stretch>
        </p:blipFill>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1/13/2012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3"/>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A284D406-0AC2-E840-8E76-AE46F0D2E09C}" type="datetime1">
              <a:rPr lang="en-US"/>
              <a:pPr>
                <a:defRPr/>
              </a:pPr>
              <a:t>1/13/2012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0C02E54B-5104-B347-8458-4D822560F08E}" type="slidenum">
              <a:rPr lang="en-US"/>
              <a:pPr>
                <a:defRPr/>
              </a:pPr>
              <a:t>‹#›</a:t>
            </a:fld>
            <a:endParaRPr lang="en-US"/>
          </a:p>
        </p:txBody>
      </p:sp>
    </p:spTree>
    <p:extLst>
      <p:ext uri="{BB962C8B-B14F-4D97-AF65-F5344CB8AC3E}">
        <p14:creationId xmlns:p14="http://schemas.microsoft.com/office/powerpoint/2010/main" val="97781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1/13/2012</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1"/>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6" r:id="rId9"/>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 TargetMode="External"/><Relationship Id="rId7"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oleObject" Target="???" TargetMode="External"/><Relationship Id="rId7"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iowafloodcenter.org/" TargetMode="External"/><Relationship Id="rId2" Type="http://schemas.openxmlformats.org/officeDocument/2006/relationships/hyperlink" Target="http://climate.engineering.iastate.edu/"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gstakle@iastate.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climate.agron.iastate.edu/" TargetMode="External"/><Relationship Id="rId5" Type="http://schemas.openxmlformats.org/officeDocument/2006/relationships/hyperlink" Target="http://www.narccap.ucar.edu/" TargetMode="External"/><Relationship Id="rId4" Type="http://schemas.openxmlformats.org/officeDocument/2006/relationships/hyperlink" Target="http://rcmlab.agron.iastate.ed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p:cNvSpPr>
            <a:spLocks noGrp="1"/>
          </p:cNvSpPr>
          <p:nvPr>
            <p:ph type="subTitle" idx="1"/>
          </p:nvPr>
        </p:nvSpPr>
        <p:spPr>
          <a:xfrm>
            <a:off x="1262519" y="3183467"/>
            <a:ext cx="6400800" cy="1752600"/>
          </a:xfrm>
        </p:spPr>
        <p:txBody>
          <a:bodyPr>
            <a:normAutofit fontScale="55000" lnSpcReduction="20000"/>
          </a:bodyPr>
          <a:lstStyle/>
          <a:p>
            <a:r>
              <a:rPr lang="en-US" sz="3840" b="1" i="1" dirty="0" smtClean="0"/>
              <a:t>Eugene S. Takle</a:t>
            </a:r>
          </a:p>
          <a:p>
            <a:r>
              <a:rPr lang="en-US" dirty="0" smtClean="0"/>
              <a:t>Professor </a:t>
            </a:r>
          </a:p>
          <a:p>
            <a:r>
              <a:rPr lang="en-US" dirty="0" smtClean="0"/>
              <a:t>Department of Agronomy</a:t>
            </a:r>
          </a:p>
          <a:p>
            <a:r>
              <a:rPr lang="en-US" dirty="0" smtClean="0"/>
              <a:t>Department of Geological and Atmospheric Science</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6" name="Text Box 4"/>
          <p:cNvSpPr txBox="1">
            <a:spLocks noChangeArrowheads="1"/>
          </p:cNvSpPr>
          <p:nvPr/>
        </p:nvSpPr>
        <p:spPr bwMode="auto">
          <a:xfrm>
            <a:off x="3353455" y="5350933"/>
            <a:ext cx="2274982" cy="954107"/>
          </a:xfrm>
          <a:prstGeom prst="rect">
            <a:avLst/>
          </a:prstGeom>
          <a:noFill/>
          <a:ln w="12700">
            <a:noFill/>
            <a:miter lim="800000"/>
            <a:headEnd/>
            <a:tailEnd/>
          </a:ln>
        </p:spPr>
        <p:txBody>
          <a:bodyPr wrap="none">
            <a:prstTxWarp prst="textNoShape">
              <a:avLst/>
            </a:prstTxWarp>
            <a:spAutoFit/>
          </a:bodyPr>
          <a:lstStyle/>
          <a:p>
            <a:pPr algn="ctr"/>
            <a:r>
              <a:rPr lang="en-US" sz="1400" b="1" dirty="0" smtClean="0">
                <a:solidFill>
                  <a:schemeClr val="bg1"/>
                </a:solidFill>
              </a:rPr>
              <a:t>Animal Science Department </a:t>
            </a:r>
            <a:endParaRPr lang="en-US" sz="1400" dirty="0">
              <a:solidFill>
                <a:schemeClr val="bg1"/>
              </a:solidFill>
            </a:endParaRPr>
          </a:p>
          <a:p>
            <a:pPr algn="ctr"/>
            <a:r>
              <a:rPr lang="en-US" sz="1400" dirty="0" smtClean="0">
                <a:solidFill>
                  <a:schemeClr val="bg1"/>
                </a:solidFill>
              </a:rPr>
              <a:t>Iowa State University</a:t>
            </a:r>
          </a:p>
          <a:p>
            <a:pPr algn="ctr"/>
            <a:r>
              <a:rPr lang="en-US" sz="1400" dirty="0" smtClean="0">
                <a:solidFill>
                  <a:schemeClr val="bg1"/>
                </a:solidFill>
              </a:rPr>
              <a:t>Ames, IA </a:t>
            </a:r>
          </a:p>
          <a:p>
            <a:pPr algn="ctr"/>
            <a:r>
              <a:rPr lang="en-US" sz="1400" smtClean="0">
                <a:solidFill>
                  <a:schemeClr val="bg1"/>
                </a:solidFill>
              </a:rPr>
              <a:t>13 January 2012</a:t>
            </a:r>
            <a:endParaRPr lang="en-US" sz="1400" dirty="0">
              <a:solidFill>
                <a:schemeClr val="bg1"/>
              </a:solidFill>
            </a:endParaRPr>
          </a:p>
        </p:txBody>
      </p:sp>
      <p:sp>
        <p:nvSpPr>
          <p:cNvPr id="7" name="Rectangle 2"/>
          <p:cNvSpPr>
            <a:spLocks noGrp="1" noChangeArrowheads="1"/>
          </p:cNvSpPr>
          <p:nvPr>
            <p:ph type="ctrTitle"/>
          </p:nvPr>
        </p:nvSpPr>
        <p:spPr>
          <a:xfrm>
            <a:off x="0" y="1439334"/>
            <a:ext cx="9144000" cy="1371600"/>
          </a:xfrm>
          <a:effectLst>
            <a:outerShdw blurRad="50800" dist="25399" dir="16200000" algn="ctr" rotWithShape="0">
              <a:srgbClr val="FFFFFF">
                <a:alpha val="75000"/>
              </a:srgbClr>
            </a:outerShdw>
          </a:effectLst>
        </p:spPr>
        <p:txBody>
          <a:bodyPr>
            <a:noAutofit/>
          </a:bodyPr>
          <a:lstStyle/>
          <a:p>
            <a:pPr>
              <a:defRPr/>
            </a:pPr>
            <a:r>
              <a:rPr lang="en-US" sz="2800" b="1" dirty="0" smtClean="0"/>
              <a:t>Climate Change </a:t>
            </a:r>
            <a:r>
              <a:rPr lang="en-US" sz="2800" dirty="0" smtClean="0"/>
              <a:t>Science and </a:t>
            </a:r>
            <a:r>
              <a:rPr lang="en-US" sz="2800" dirty="0"/>
              <a:t>Animal Agriculture:  </a:t>
            </a:r>
            <a:r>
              <a:rPr lang="en-US" sz="2800" dirty="0" smtClean="0"/>
              <a:t/>
            </a:r>
            <a:br>
              <a:rPr lang="en-US" sz="2800" dirty="0" smtClean="0"/>
            </a:br>
            <a:r>
              <a:rPr lang="en-US" sz="2400" i="1" dirty="0" smtClean="0"/>
              <a:t>The </a:t>
            </a:r>
            <a:r>
              <a:rPr lang="en-US" sz="2400" i="1" dirty="0"/>
              <a:t>Overlooked Vulnerability in Global Food Security</a:t>
            </a:r>
            <a:r>
              <a:rPr lang="en-US" sz="2400" b="1" i="1" dirty="0" smtClean="0"/>
              <a:t/>
            </a:r>
            <a:br>
              <a:rPr lang="en-US" sz="2400" b="1" i="1" dirty="0" smtClean="0"/>
            </a:br>
            <a:endParaRPr lang="en-US" sz="2400" b="1" i="1" dirty="0" smtClean="0">
              <a:latin typeface="Times New Roman" pitchFamily="-11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7" name="Straight Arrow Connector 6"/>
          <p:cNvCxnSpPr>
            <a:cxnSpLocks noChangeShapeType="1"/>
          </p:cNvCxnSpPr>
          <p:nvPr/>
        </p:nvCxnSpPr>
        <p:spPr bwMode="auto">
          <a:xfrm rot="10800000">
            <a:off x="1905000" y="2352232"/>
            <a:ext cx="2780279" cy="653436"/>
          </a:xfrm>
          <a:prstGeom prst="straightConnector1">
            <a:avLst/>
          </a:prstGeom>
          <a:noFill/>
          <a:ln w="38100">
            <a:solidFill>
              <a:srgbClr val="B21524"/>
            </a:solidFill>
            <a:round/>
            <a:headEnd/>
            <a:tailEnd type="arrow" w="med" len="med"/>
          </a:ln>
        </p:spPr>
      </p:cxnSp>
      <p:cxnSp>
        <p:nvCxnSpPr>
          <p:cNvPr id="9" name="Straight Arrow Connector 8"/>
          <p:cNvCxnSpPr>
            <a:cxnSpLocks noChangeShapeType="1"/>
          </p:cNvCxnSpPr>
          <p:nvPr/>
        </p:nvCxnSpPr>
        <p:spPr bwMode="auto">
          <a:xfrm rot="10800000">
            <a:off x="1905003" y="2626077"/>
            <a:ext cx="2780276" cy="379590"/>
          </a:xfrm>
          <a:prstGeom prst="straightConnector1">
            <a:avLst/>
          </a:prstGeom>
          <a:noFill/>
          <a:ln w="38100">
            <a:solidFill>
              <a:srgbClr val="B21524"/>
            </a:solidFill>
            <a:round/>
            <a:headEnd/>
            <a:tailEnd type="arrow" w="med" len="med"/>
          </a:ln>
        </p:spPr>
      </p:cxnSp>
      <p:cxnSp>
        <p:nvCxnSpPr>
          <p:cNvPr id="11" name="Straight Arrow Connector 10"/>
          <p:cNvCxnSpPr>
            <a:cxnSpLocks noChangeShapeType="1"/>
          </p:cNvCxnSpPr>
          <p:nvPr/>
        </p:nvCxnSpPr>
        <p:spPr bwMode="auto">
          <a:xfrm rot="10800000">
            <a:off x="685801" y="2778477"/>
            <a:ext cx="3999479" cy="769056"/>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pic>
        <p:nvPicPr>
          <p:cNvPr id="50181" name="Picture 4" descr="Slide1.gif"/>
          <p:cNvPicPr>
            <a:picLocks noChangeAspect="1"/>
          </p:cNvPicPr>
          <p:nvPr/>
        </p:nvPicPr>
        <p:blipFill>
          <a:blip r:embed="rId3"/>
          <a:srcRect/>
          <a:stretch>
            <a:fillRect/>
          </a:stretch>
        </p:blipFill>
        <p:spPr bwMode="auto">
          <a:xfrm>
            <a:off x="5064969" y="4145497"/>
            <a:ext cx="3733800" cy="2312393"/>
          </a:xfrm>
          <a:prstGeom prst="rect">
            <a:avLst/>
          </a:prstGeom>
          <a:noFill/>
          <a:ln w="9525">
            <a:noFill/>
            <a:miter lim="800000"/>
            <a:headEnd/>
            <a:tailEnd/>
          </a:ln>
        </p:spPr>
      </p:pic>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1676838" y="2626076"/>
            <a:ext cx="3388135" cy="3197659"/>
          </a:xfrm>
          <a:prstGeom prst="straightConnector1">
            <a:avLst/>
          </a:prstGeom>
          <a:noFill/>
          <a:ln w="38100">
            <a:solidFill>
              <a:srgbClr val="B21524"/>
            </a:solidFill>
            <a:round/>
            <a:headEnd/>
            <a:tailEnd type="arrow" w="med" len="med"/>
          </a:ln>
        </p:spPr>
      </p:cxnSp>
      <p:cxnSp>
        <p:nvCxnSpPr>
          <p:cNvPr id="14" name="Straight Arrow Connector 13"/>
          <p:cNvCxnSpPr>
            <a:cxnSpLocks noChangeShapeType="1"/>
          </p:cNvCxnSpPr>
          <p:nvPr/>
        </p:nvCxnSpPr>
        <p:spPr bwMode="auto">
          <a:xfrm rot="10800000">
            <a:off x="1676838" y="2120587"/>
            <a:ext cx="3388133" cy="2678347"/>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742549" y="2859665"/>
            <a:ext cx="3942730" cy="2293872"/>
          </a:xfrm>
          <a:prstGeom prst="straightConnector1">
            <a:avLst/>
          </a:prstGeom>
          <a:noFill/>
          <a:ln w="38100">
            <a:solidFill>
              <a:srgbClr val="B21524"/>
            </a:solidFill>
            <a:round/>
            <a:headEnd/>
            <a:tailEnd type="arrow" w="med" len="med"/>
          </a:ln>
        </p:spPr>
      </p:cxnSp>
      <p:pic>
        <p:nvPicPr>
          <p:cNvPr id="9" name="Picture 1" descr="Arctic sea ice 2009.tiff"/>
          <p:cNvPicPr>
            <a:picLocks noChangeAspect="1"/>
          </p:cNvPicPr>
          <p:nvPr/>
        </p:nvPicPr>
        <p:blipFill>
          <a:blip r:embed="rId3"/>
          <a:srcRect/>
          <a:stretch>
            <a:fillRect/>
          </a:stretch>
        </p:blipFill>
        <p:spPr bwMode="auto">
          <a:xfrm>
            <a:off x="4886036" y="4154858"/>
            <a:ext cx="4077642" cy="2303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269886"/>
            <a:ext cx="9144000" cy="762000"/>
          </a:xfrm>
          <a:prstGeom prst="rect">
            <a:avLst/>
          </a:prstGeom>
          <a:noFill/>
          <a:ln w="9525">
            <a:solidFill>
              <a:srgbClr val="4F81BD"/>
            </a:solidFill>
            <a:miter lim="800000"/>
            <a:headEnd/>
            <a:tailEnd/>
          </a:ln>
        </p:spPr>
        <p:txBody>
          <a:bodyPr wrap="none" anchor="ctr">
            <a:prstTxWarp prst="textNoShape">
              <a:avLst/>
            </a:prstTxWarp>
          </a:bodyPr>
          <a:lstStyle/>
          <a:p>
            <a:pPr algn="ctr"/>
            <a:r>
              <a:rPr lang="en-US" sz="2400" b="1" dirty="0">
                <a:solidFill>
                  <a:srgbClr val="0067AC"/>
                </a:solidFill>
                <a:latin typeface="Comic Sans MS" pitchFamily="29" charset="0"/>
              </a:rPr>
              <a:t>Climate models: Natural processes do not account for </a:t>
            </a:r>
          </a:p>
          <a:p>
            <a:pPr algn="ctr"/>
            <a:r>
              <a:rPr lang="en-US" sz="2400" b="1" dirty="0">
                <a:solidFill>
                  <a:srgbClr val="0067AC"/>
                </a:solidFill>
                <a:latin typeface="Comic Sans MS" pitchFamily="29" charset="0"/>
              </a:rPr>
              <a:t>observed 20th century warming after 1965</a:t>
            </a:r>
          </a:p>
        </p:txBody>
      </p:sp>
      <p:pic>
        <p:nvPicPr>
          <p:cNvPr id="4" name="Picture 3" descr="aspen_obsnatall"/>
          <p:cNvPicPr>
            <a:picLocks noChangeAspect="1" noChangeArrowheads="1"/>
          </p:cNvPicPr>
          <p:nvPr/>
        </p:nvPicPr>
        <p:blipFill>
          <a:blip r:embed="rId2"/>
          <a:srcRect t="6102"/>
          <a:stretch>
            <a:fillRect/>
          </a:stretch>
        </p:blipFill>
        <p:spPr bwMode="auto">
          <a:xfrm>
            <a:off x="1396563" y="2336442"/>
            <a:ext cx="7048500" cy="43437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647700"/>
            <a:ext cx="8458200" cy="1143000"/>
          </a:xfrm>
        </p:spPr>
        <p:txBody>
          <a:bodyPr/>
          <a:lstStyle/>
          <a:p>
            <a:pPr>
              <a:defRPr/>
            </a:pPr>
            <a:r>
              <a:rPr lang="en-US" sz="2400" b="1" dirty="0" smtClean="0">
                <a:ea typeface="ＭＳ Ｐゴシック" pitchFamily="58" charset="-128"/>
              </a:rPr>
              <a:t>We have Moved Outside the Range of Historical Variation</a:t>
            </a:r>
          </a:p>
        </p:txBody>
      </p:sp>
      <p:sp>
        <p:nvSpPr>
          <p:cNvPr id="5124" name="Title 1"/>
          <p:cNvSpPr txBox="1">
            <a:spLocks/>
          </p:cNvSpPr>
          <p:nvPr/>
        </p:nvSpPr>
        <p:spPr bwMode="auto">
          <a:xfrm>
            <a:off x="1219200" y="1790700"/>
            <a:ext cx="6781800" cy="762000"/>
          </a:xfrm>
          <a:prstGeom prst="rect">
            <a:avLst/>
          </a:prstGeom>
          <a:noFill/>
          <a:ln w="9525">
            <a:noFill/>
            <a:miter lim="800000"/>
            <a:headEnd/>
            <a:tailEnd/>
          </a:ln>
        </p:spPr>
        <p:txBody>
          <a:bodyPr anchor="ctr"/>
          <a:lstStyle/>
          <a:p>
            <a:pPr algn="ctr">
              <a:defRPr/>
            </a:pPr>
            <a:r>
              <a:rPr lang="en-US" sz="2000" b="1" dirty="0">
                <a:solidFill>
                  <a:srgbClr val="708F24"/>
                </a:solidFill>
                <a:effectLst>
                  <a:outerShdw blurRad="38100" dist="38100" dir="2700000" algn="tl">
                    <a:srgbClr val="000000">
                      <a:alpha val="43137"/>
                    </a:srgbClr>
                  </a:outerShdw>
                </a:effectLst>
                <a:latin typeface="Arial" pitchFamily="34" charset="0"/>
                <a:ea typeface="ＭＳ Ｐゴシック" pitchFamily="58" charset="-128"/>
                <a:cs typeface="Arial" pitchFamily="34" charset="0"/>
              </a:rPr>
              <a:t>800,000 Year Record of Carbon Dioxide Concentration</a:t>
            </a:r>
          </a:p>
        </p:txBody>
      </p:sp>
      <p:grpSp>
        <p:nvGrpSpPr>
          <p:cNvPr id="2" name="Group 8"/>
          <p:cNvGrpSpPr>
            <a:grpSpLocks/>
          </p:cNvGrpSpPr>
          <p:nvPr/>
        </p:nvGrpSpPr>
        <p:grpSpPr bwMode="auto">
          <a:xfrm>
            <a:off x="1524000" y="2438400"/>
            <a:ext cx="6172200" cy="4038600"/>
            <a:chOff x="1524000" y="2438400"/>
            <a:chExt cx="6172200" cy="4038600"/>
          </a:xfrm>
        </p:grpSpPr>
        <p:sp>
          <p:nvSpPr>
            <p:cNvPr id="8" name="Rectangle 7"/>
            <p:cNvSpPr/>
            <p:nvPr/>
          </p:nvSpPr>
          <p:spPr>
            <a:xfrm>
              <a:off x="1524000" y="2438400"/>
              <a:ext cx="6172200" cy="403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87" name="Picture 5" descr="2100-Higher-emissions.png"/>
            <p:cNvPicPr>
              <a:picLocks noChangeAspect="1"/>
            </p:cNvPicPr>
            <p:nvPr/>
          </p:nvPicPr>
          <p:blipFill>
            <a:blip r:embed="rId3"/>
            <a:srcRect/>
            <a:stretch>
              <a:fillRect/>
            </a:stretch>
          </p:blipFill>
          <p:spPr bwMode="auto">
            <a:xfrm>
              <a:off x="1581150" y="2500313"/>
              <a:ext cx="6057900" cy="3914775"/>
            </a:xfrm>
            <a:prstGeom prst="rect">
              <a:avLst/>
            </a:prstGeom>
            <a:noFill/>
            <a:ln w="9525">
              <a:solidFill>
                <a:schemeClr val="accent1"/>
              </a:solidFill>
              <a:miter lim="800000"/>
              <a:headEnd/>
              <a:tailEnd/>
            </a:ln>
          </p:spPr>
        </p:pic>
      </p:grpSp>
      <p:sp>
        <p:nvSpPr>
          <p:cNvPr id="7" name="TextBox 6"/>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0" y="1023306"/>
            <a:ext cx="9144000" cy="583469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DJF temp US.tiff"/>
          <p:cNvPicPr>
            <a:picLocks noChangeAspect="1"/>
          </p:cNvPicPr>
          <p:nvPr/>
        </p:nvPicPr>
        <p:blipFill>
          <a:blip r:embed="rId2"/>
          <a:srcRect/>
          <a:stretch>
            <a:fillRect/>
          </a:stretch>
        </p:blipFill>
        <p:spPr bwMode="auto">
          <a:xfrm>
            <a:off x="1" y="1078338"/>
            <a:ext cx="4783916" cy="4712861"/>
          </a:xfrm>
          <a:prstGeom prst="rect">
            <a:avLst/>
          </a:prstGeom>
          <a:noFill/>
          <a:ln w="9525">
            <a:noFill/>
            <a:miter lim="800000"/>
            <a:headEnd/>
            <a:tailEnd/>
          </a:ln>
        </p:spPr>
      </p:pic>
      <p:pic>
        <p:nvPicPr>
          <p:cNvPr id="63491" name="Picture 2" descr="temp scale.tiff"/>
          <p:cNvPicPr>
            <a:picLocks noChangeAspect="1"/>
          </p:cNvPicPr>
          <p:nvPr/>
        </p:nvPicPr>
        <p:blipFill>
          <a:blip r:embed="rId3"/>
          <a:srcRect/>
          <a:stretch>
            <a:fillRect/>
          </a:stretch>
        </p:blipFill>
        <p:spPr bwMode="auto">
          <a:xfrm>
            <a:off x="1" y="6013916"/>
            <a:ext cx="5597674" cy="844084"/>
          </a:xfrm>
          <a:prstGeom prst="rect">
            <a:avLst/>
          </a:prstGeom>
          <a:noFill/>
          <a:ln w="9525">
            <a:noFill/>
            <a:miter lim="800000"/>
            <a:headEnd/>
            <a:tailEnd/>
          </a:ln>
        </p:spPr>
      </p:pic>
      <p:sp>
        <p:nvSpPr>
          <p:cNvPr id="63492" name="TextBox 3"/>
          <p:cNvSpPr txBox="1">
            <a:spLocks noChangeArrowheads="1"/>
          </p:cNvSpPr>
          <p:nvPr/>
        </p:nvSpPr>
        <p:spPr bwMode="auto">
          <a:xfrm>
            <a:off x="5005851" y="1504137"/>
            <a:ext cx="384686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December-January-February  Temperature Change</a:t>
            </a:r>
          </a:p>
        </p:txBody>
      </p:sp>
      <p:sp>
        <p:nvSpPr>
          <p:cNvPr id="63493" name="TextBox 4"/>
          <p:cNvSpPr txBox="1">
            <a:spLocks noChangeArrowheads="1"/>
          </p:cNvSpPr>
          <p:nvPr/>
        </p:nvSpPr>
        <p:spPr bwMode="auto">
          <a:xfrm>
            <a:off x="5005851" y="4361850"/>
            <a:ext cx="3649585"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0067AC"/>
                </a:solidFill>
              </a:rPr>
              <a:t>A1B Emission Scenario</a:t>
            </a:r>
          </a:p>
          <a:p>
            <a:r>
              <a:rPr lang="en-US" sz="2000" b="1" dirty="0">
                <a:solidFill>
                  <a:srgbClr val="0067AC"/>
                </a:solidFill>
              </a:rPr>
              <a:t>2080-2099 minus1980-1999</a:t>
            </a:r>
          </a:p>
        </p:txBody>
      </p:sp>
      <p:sp>
        <p:nvSpPr>
          <p:cNvPr id="63494" name="TextBox 5"/>
          <p:cNvSpPr txBox="1">
            <a:spLocks noChangeArrowheads="1"/>
          </p:cNvSpPr>
          <p:nvPr/>
        </p:nvSpPr>
        <p:spPr bwMode="auto">
          <a:xfrm>
            <a:off x="2003426" y="2740866"/>
            <a:ext cx="712787"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7.2</a:t>
            </a:r>
            <a:r>
              <a:rPr lang="en-US" sz="1600" baseline="30000"/>
              <a:t>o</a:t>
            </a:r>
            <a:r>
              <a:rPr lang="en-US" sz="1600"/>
              <a:t>F</a:t>
            </a:r>
          </a:p>
        </p:txBody>
      </p:sp>
      <p:sp>
        <p:nvSpPr>
          <p:cNvPr id="63495" name="TextBox 6"/>
          <p:cNvSpPr txBox="1">
            <a:spLocks noChangeArrowheads="1"/>
          </p:cNvSpPr>
          <p:nvPr/>
        </p:nvSpPr>
        <p:spPr bwMode="auto">
          <a:xfrm>
            <a:off x="2716213" y="3318180"/>
            <a:ext cx="712787"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6.3</a:t>
            </a:r>
            <a:r>
              <a:rPr lang="en-US" sz="1600" baseline="30000"/>
              <a:t>o</a:t>
            </a:r>
            <a:r>
              <a:rPr lang="en-US" sz="1600"/>
              <a:t>F</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 copy of this presentation…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rgbClr val="008000"/>
                </a:solidFill>
              </a:rPr>
              <a:t>See me afterwards, or</a:t>
            </a:r>
          </a:p>
          <a:p>
            <a:r>
              <a:rPr lang="en-US" dirty="0" smtClean="0">
                <a:solidFill>
                  <a:srgbClr val="008000"/>
                </a:solidFill>
              </a:rPr>
              <a:t>Google </a:t>
            </a:r>
          </a:p>
          <a:p>
            <a:r>
              <a:rPr lang="en-US" dirty="0" smtClean="0">
                <a:solidFill>
                  <a:srgbClr val="C01C1A"/>
                </a:solidFill>
              </a:rPr>
              <a:t>Eugene Takle</a:t>
            </a:r>
            <a:r>
              <a:rPr lang="en-US" dirty="0" smtClean="0"/>
              <a:t> </a:t>
            </a:r>
          </a:p>
          <a:p>
            <a:r>
              <a:rPr lang="en-US" dirty="0" smtClean="0">
                <a:solidFill>
                  <a:srgbClr val="008000"/>
                </a:solidFill>
              </a:rPr>
              <a:t>and go to:</a:t>
            </a:r>
          </a:p>
          <a:p>
            <a:r>
              <a:rPr lang="en-US" dirty="0" smtClean="0">
                <a:solidFill>
                  <a:srgbClr val="C01C1A"/>
                </a:solidFill>
              </a:rPr>
              <a:t>Public </a:t>
            </a:r>
            <a:r>
              <a:rPr lang="en-US" dirty="0" err="1" smtClean="0">
                <a:solidFill>
                  <a:srgbClr val="C01C1A"/>
                </a:solidFill>
              </a:rPr>
              <a:t>Powerpoint</a:t>
            </a:r>
            <a:r>
              <a:rPr lang="en-US" dirty="0" smtClean="0">
                <a:solidFill>
                  <a:srgbClr val="C01C1A"/>
                </a:solidFill>
              </a:rPr>
              <a:t> </a:t>
            </a:r>
          </a:p>
          <a:p>
            <a:r>
              <a:rPr lang="en-US" dirty="0" smtClean="0">
                <a:solidFill>
                  <a:srgbClr val="C01C1A"/>
                </a:solidFill>
              </a:rPr>
              <a:t>Presentations</a:t>
            </a:r>
            <a:endParaRPr lang="en-US" dirty="0">
              <a:solidFill>
                <a:srgbClr val="C01C1A"/>
              </a:solidFill>
            </a:endParaRPr>
          </a:p>
        </p:txBody>
      </p:sp>
      <p:pic>
        <p:nvPicPr>
          <p:cNvPr id="4" name="Picture 3" descr="Takle websit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665" y="3384598"/>
            <a:ext cx="4480335" cy="3143730"/>
          </a:xfrm>
          <a:prstGeom prst="rect">
            <a:avLst/>
          </a:prstGeom>
        </p:spPr>
      </p:pic>
      <p:cxnSp>
        <p:nvCxnSpPr>
          <p:cNvPr id="6" name="Straight Arrow Connector 5"/>
          <p:cNvCxnSpPr/>
          <p:nvPr/>
        </p:nvCxnSpPr>
        <p:spPr>
          <a:xfrm flipV="1">
            <a:off x="3556000" y="4368800"/>
            <a:ext cx="1107665" cy="541867"/>
          </a:xfrm>
          <a:prstGeom prst="straightConnector1">
            <a:avLst/>
          </a:prstGeom>
          <a:ln>
            <a:solidFill>
              <a:srgbClr val="C01C1A"/>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2848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
        <p:nvSpPr>
          <p:cNvPr id="10" name="TextBox 7"/>
          <p:cNvSpPr txBox="1">
            <a:spLocks noChangeArrowheads="1"/>
          </p:cNvSpPr>
          <p:nvPr/>
        </p:nvSpPr>
        <p:spPr bwMode="auto">
          <a:xfrm>
            <a:off x="2437606" y="4792662"/>
            <a:ext cx="2438400" cy="830263"/>
          </a:xfrm>
          <a:prstGeom prst="rect">
            <a:avLst/>
          </a:prstGeom>
          <a:solidFill>
            <a:schemeClr val="bg1"/>
          </a:solidFill>
          <a:ln w="9525">
            <a:noFill/>
            <a:miter lim="800000"/>
            <a:headEnd/>
            <a:tailEnd/>
          </a:ln>
        </p:spPr>
        <p:txBody>
          <a:bodyPr>
            <a:prstTxWarp prst="textNoShape">
              <a:avLst/>
            </a:prstTxWarp>
            <a:spAutoFit/>
          </a:bodyPr>
          <a:lstStyle/>
          <a:p>
            <a:r>
              <a:rPr lang="en-US" dirty="0"/>
              <a:t>Not the direction of current trends</a:t>
            </a:r>
          </a:p>
        </p:txBody>
      </p:sp>
      <p:cxnSp>
        <p:nvCxnSpPr>
          <p:cNvPr id="11" name="Straight Arrow Connector 9"/>
          <p:cNvCxnSpPr>
            <a:cxnSpLocks noChangeShapeType="1"/>
          </p:cNvCxnSpPr>
          <p:nvPr/>
        </p:nvCxnSpPr>
        <p:spPr bwMode="auto">
          <a:xfrm rot="5400000" flipH="1" flipV="1">
            <a:off x="1773239" y="4129882"/>
            <a:ext cx="1325563" cy="1"/>
          </a:xfrm>
          <a:prstGeom prst="straightConnector1">
            <a:avLst/>
          </a:prstGeom>
          <a:noFill/>
          <a:ln w="57150">
            <a:solidFill>
              <a:schemeClr val="bg1"/>
            </a:solidFill>
            <a:round/>
            <a:headEnd/>
            <a:tailEnd type="arrow" w="med" len="med"/>
          </a:ln>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66800"/>
            <a:ext cx="9144000" cy="914400"/>
          </a:xfrm>
        </p:spPr>
        <p:txBody>
          <a:bodyPr>
            <a:normAutofit fontScale="90000"/>
          </a:bodyPr>
          <a:lstStyle/>
          <a:p>
            <a:pPr algn="ctr" eaLnBrk="1" hangingPunct="1">
              <a:defRPr/>
            </a:pPr>
            <a:r>
              <a:rPr lang="en-US" sz="3000" b="1" dirty="0">
                <a:latin typeface="Arial" pitchFamily="-111" charset="0"/>
                <a:ea typeface="ＭＳ Ｐゴシック" pitchFamily="-111" charset="-128"/>
              </a:rPr>
              <a:t>Projected Change in Precipitation: 2081-2099</a:t>
            </a:r>
            <a:r>
              <a:rPr lang="en-US" sz="2600" b="1" dirty="0">
                <a:solidFill>
                  <a:srgbClr val="FFC000"/>
                </a:solidFill>
                <a:latin typeface="Arial" pitchFamily="-111" charset="0"/>
                <a:ea typeface="ＭＳ Ｐゴシック" pitchFamily="-111" charset="-128"/>
              </a:rPr>
              <a:t/>
            </a:r>
            <a:br>
              <a:rPr lang="en-US" sz="2600" b="1" dirty="0">
                <a:solidFill>
                  <a:srgbClr val="FFC000"/>
                </a:solidFill>
                <a:latin typeface="Arial" pitchFamily="-111" charset="0"/>
                <a:ea typeface="ＭＳ Ｐゴシック" pitchFamily="-111" charset="-128"/>
              </a:rPr>
            </a:br>
            <a:endParaRPr lang="en-US" sz="2600" b="1" dirty="0">
              <a:solidFill>
                <a:srgbClr val="FFC000"/>
              </a:solidFill>
              <a:latin typeface="Arial" pitchFamily="-111" charset="0"/>
              <a:ea typeface="ＭＳ Ｐゴシック" pitchFamily="-111" charset="-128"/>
            </a:endParaRPr>
          </a:p>
        </p:txBody>
      </p:sp>
      <p:sp>
        <p:nvSpPr>
          <p:cNvPr id="34819" name="Rectangle 4"/>
          <p:cNvSpPr>
            <a:spLocks noChangeArrowheads="1"/>
          </p:cNvSpPr>
          <p:nvPr/>
        </p:nvSpPr>
        <p:spPr bwMode="auto">
          <a:xfrm>
            <a:off x="0" y="5842198"/>
            <a:ext cx="2590800" cy="708025"/>
          </a:xfrm>
          <a:prstGeom prst="rect">
            <a:avLst/>
          </a:prstGeom>
          <a:noFill/>
          <a:ln w="9525">
            <a:noFill/>
            <a:miter lim="800000"/>
            <a:headEnd/>
            <a:tailEnd/>
          </a:ln>
        </p:spPr>
        <p:txBody>
          <a:bodyPr>
            <a:prstTxWarp prst="textNoShape">
              <a:avLst/>
            </a:prstTxWarp>
            <a:spAutoFit/>
          </a:bodyPr>
          <a:lstStyle/>
          <a:p>
            <a:pPr>
              <a:defRPr/>
            </a:pPr>
            <a:r>
              <a:rPr lang="en-US" sz="2000" dirty="0">
                <a:solidFill>
                  <a:srgbClr val="0067AC"/>
                </a:solidFill>
                <a:latin typeface="Arial" pitchFamily="-111" charset="0"/>
                <a:ea typeface="ＭＳ Ｐゴシック" pitchFamily="-111" charset="-128"/>
                <a:cs typeface="ＭＳ Ｐゴシック" pitchFamily="-111" charset="-128"/>
              </a:rPr>
              <a:t>Relative to 1960-1990</a:t>
            </a:r>
          </a:p>
        </p:txBody>
      </p:sp>
      <p:sp>
        <p:nvSpPr>
          <p:cNvPr id="55300" name="TextBox 5"/>
          <p:cNvSpPr txBox="1">
            <a:spLocks noChangeArrowheads="1"/>
          </p:cNvSpPr>
          <p:nvPr/>
        </p:nvSpPr>
        <p:spPr bwMode="auto">
          <a:xfrm>
            <a:off x="3962400" y="6172200"/>
            <a:ext cx="2133600" cy="338138"/>
          </a:xfrm>
          <a:prstGeom prst="rect">
            <a:avLst/>
          </a:prstGeom>
          <a:noFill/>
          <a:ln w="9525">
            <a:noFill/>
            <a:miter lim="800000"/>
            <a:headEnd/>
            <a:tailEnd/>
          </a:ln>
        </p:spPr>
        <p:txBody>
          <a:bodyPr>
            <a:prstTxWarp prst="textNoShape">
              <a:avLst/>
            </a:prstTxWarp>
            <a:spAutoFit/>
          </a:bodyPr>
          <a:lstStyle/>
          <a:p>
            <a:r>
              <a:rPr lang="en-US" sz="1600">
                <a:solidFill>
                  <a:srgbClr val="FF0000"/>
                </a:solidFill>
              </a:rPr>
              <a:t>NOTE: Scale Reversed</a:t>
            </a:r>
          </a:p>
        </p:txBody>
      </p:sp>
      <p:pic>
        <p:nvPicPr>
          <p:cNvPr id="55301" name="Picture 3" descr="Untitled-1.jpg"/>
          <p:cNvPicPr>
            <a:picLocks noChangeAspect="1"/>
          </p:cNvPicPr>
          <p:nvPr/>
        </p:nvPicPr>
        <p:blipFill>
          <a:blip r:embed="rId2"/>
          <a:srcRect/>
          <a:stretch>
            <a:fillRect/>
          </a:stretch>
        </p:blipFill>
        <p:spPr bwMode="auto">
          <a:xfrm>
            <a:off x="3592324" y="1738386"/>
            <a:ext cx="5551676" cy="5119613"/>
          </a:xfrm>
          <a:prstGeom prst="rect">
            <a:avLst/>
          </a:prstGeom>
          <a:noFill/>
          <a:ln w="9525">
            <a:noFill/>
            <a:miter lim="800000"/>
            <a:headEnd/>
            <a:tailEnd/>
          </a:ln>
        </p:spPr>
      </p:pic>
      <p:sp>
        <p:nvSpPr>
          <p:cNvPr id="55302" name="Rectangle 6"/>
          <p:cNvSpPr>
            <a:spLocks noChangeArrowheads="1"/>
          </p:cNvSpPr>
          <p:nvPr/>
        </p:nvSpPr>
        <p:spPr bwMode="auto">
          <a:xfrm>
            <a:off x="0" y="2416482"/>
            <a:ext cx="2590800" cy="309007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0067AC"/>
                </a:solidFill>
              </a:rPr>
              <a:t>Midwest: Increasing winter and spring precipitation, with drier summers</a:t>
            </a:r>
          </a:p>
          <a:p>
            <a:pPr>
              <a:lnSpc>
                <a:spcPct val="90000"/>
              </a:lnSpc>
            </a:pPr>
            <a:endParaRPr lang="en-US" sz="2400" b="1" dirty="0">
              <a:solidFill>
                <a:srgbClr val="0067AC"/>
              </a:solidFill>
            </a:endParaRPr>
          </a:p>
          <a:p>
            <a:pPr>
              <a:lnSpc>
                <a:spcPct val="90000"/>
              </a:lnSpc>
            </a:pPr>
            <a:r>
              <a:rPr lang="en-US" sz="2400" b="1" dirty="0">
                <a:solidFill>
                  <a:srgbClr val="0067AC"/>
                </a:solidFill>
              </a:rPr>
              <a:t>More frequent and intense periods of heavy rainfall</a:t>
            </a:r>
          </a:p>
        </p:txBody>
      </p:sp>
      <p:sp>
        <p:nvSpPr>
          <p:cNvPr id="7" name="TextBox 6"/>
          <p:cNvSpPr txBox="1"/>
          <p:nvPr/>
        </p:nvSpPr>
        <p:spPr>
          <a:xfrm>
            <a:off x="2359356" y="5250497"/>
            <a:ext cx="1232968" cy="1477328"/>
          </a:xfrm>
          <a:prstGeom prst="rect">
            <a:avLst/>
          </a:prstGeom>
          <a:noFill/>
        </p:spPr>
        <p:txBody>
          <a:bodyPr wrap="square" rtlCol="0">
            <a:spAutoFit/>
          </a:bodyPr>
          <a:lstStyle/>
          <a:p>
            <a:r>
              <a:rPr lang="en-US" dirty="0" err="1" smtClean="0">
                <a:solidFill>
                  <a:srgbClr val="FF0000"/>
                </a:solidFill>
              </a:rPr>
              <a:t>Unstippled</a:t>
            </a:r>
            <a:r>
              <a:rPr lang="en-US" dirty="0" smtClean="0">
                <a:solidFill>
                  <a:srgbClr val="FF0000"/>
                </a:solidFill>
              </a:rPr>
              <a:t> regions indicate reduced confidence </a:t>
            </a:r>
            <a:endParaRPr lang="en-US" dirty="0">
              <a:solidFill>
                <a:srgbClr val="FF0000"/>
              </a:solidFill>
            </a:endParaRPr>
          </a:p>
        </p:txBody>
      </p:sp>
      <p:sp>
        <p:nvSpPr>
          <p:cNvPr id="8" name="TextBox 7"/>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ll Soil temps.tiff"/>
          <p:cNvPicPr>
            <a:picLocks noChangeAspect="1"/>
          </p:cNvPicPr>
          <p:nvPr/>
        </p:nvPicPr>
        <p:blipFill>
          <a:blip r:embed="rId2"/>
          <a:stretch>
            <a:fillRect/>
          </a:stretch>
        </p:blipFill>
        <p:spPr>
          <a:xfrm>
            <a:off x="361950" y="1608667"/>
            <a:ext cx="8420100" cy="4826000"/>
          </a:xfrm>
          <a:prstGeom prst="rect">
            <a:avLst/>
          </a:prstGeom>
        </p:spPr>
      </p:pic>
      <p:sp>
        <p:nvSpPr>
          <p:cNvPr id="2" name="TextBox 1"/>
          <p:cNvSpPr txBox="1"/>
          <p:nvPr/>
        </p:nvSpPr>
        <p:spPr>
          <a:xfrm>
            <a:off x="0" y="1185332"/>
            <a:ext cx="9143999" cy="461665"/>
          </a:xfrm>
          <a:prstGeom prst="rect">
            <a:avLst/>
          </a:prstGeom>
          <a:noFill/>
        </p:spPr>
        <p:txBody>
          <a:bodyPr wrap="square" rtlCol="0">
            <a:spAutoFit/>
          </a:bodyPr>
          <a:lstStyle/>
          <a:p>
            <a:pPr algn="ctr"/>
            <a:r>
              <a:rPr lang="en-US" sz="2400" b="1" dirty="0" smtClean="0"/>
              <a:t>First Date Iowa’s Average Fall 4-inch </a:t>
            </a:r>
            <a:r>
              <a:rPr lang="en-US" sz="2400" b="1" dirty="0"/>
              <a:t>S</a:t>
            </a:r>
            <a:r>
              <a:rPr lang="en-US" sz="2400" b="1" dirty="0" smtClean="0"/>
              <a:t>oil Temperature </a:t>
            </a:r>
            <a:r>
              <a:rPr lang="en-US" sz="2400" b="1" dirty="0"/>
              <a:t>W</a:t>
            </a:r>
            <a:r>
              <a:rPr lang="en-US" sz="2400" b="1" dirty="0" smtClean="0"/>
              <a:t>as </a:t>
            </a:r>
            <a:r>
              <a:rPr lang="en-US" sz="2400" b="1" dirty="0"/>
              <a:t>B</a:t>
            </a:r>
            <a:r>
              <a:rPr lang="en-US" sz="2400" b="1" dirty="0" smtClean="0"/>
              <a:t>elow 50</a:t>
            </a:r>
            <a:r>
              <a:rPr lang="en-US" sz="2400" b="1" baseline="30000" dirty="0" smtClean="0"/>
              <a:t>o</a:t>
            </a:r>
            <a:r>
              <a:rPr lang="en-US" sz="2400" b="1" dirty="0" smtClean="0"/>
              <a:t>F</a:t>
            </a:r>
            <a:endParaRPr lang="en-US" sz="2400" b="1" dirty="0"/>
          </a:p>
        </p:txBody>
      </p:sp>
      <p:sp>
        <p:nvSpPr>
          <p:cNvPr id="3" name="TextBox 2"/>
          <p:cNvSpPr txBox="1"/>
          <p:nvPr/>
        </p:nvSpPr>
        <p:spPr>
          <a:xfrm>
            <a:off x="5525589" y="6462468"/>
            <a:ext cx="3478424" cy="369332"/>
          </a:xfrm>
          <a:prstGeom prst="rect">
            <a:avLst/>
          </a:prstGeom>
          <a:noFill/>
        </p:spPr>
        <p:txBody>
          <a:bodyPr wrap="none" rtlCol="0">
            <a:spAutoFit/>
          </a:bodyPr>
          <a:lstStyle/>
          <a:p>
            <a:r>
              <a:rPr lang="en-US" dirty="0" smtClean="0"/>
              <a:t>Iowa </a:t>
            </a:r>
            <a:r>
              <a:rPr lang="en-US" dirty="0"/>
              <a:t>Environmental </a:t>
            </a:r>
            <a:r>
              <a:rPr lang="en-US" dirty="0" err="1"/>
              <a:t>Mesonet</a:t>
            </a:r>
            <a:r>
              <a:rPr lang="en-US" dirty="0"/>
              <a:t> </a:t>
            </a:r>
            <a:r>
              <a:rPr lang="en-US" dirty="0" smtClean="0"/>
              <a:t>2010 </a:t>
            </a:r>
            <a:endParaRPr lang="en-US" dirty="0"/>
          </a:p>
        </p:txBody>
      </p:sp>
    </p:spTree>
    <p:extLst>
      <p:ext uri="{BB962C8B-B14F-4D97-AF65-F5344CB8AC3E}">
        <p14:creationId xmlns:p14="http://schemas.microsoft.com/office/powerpoint/2010/main" val="595456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Box 3"/>
          <p:cNvSpPr txBox="1">
            <a:spLocks noChangeArrowheads="1"/>
          </p:cNvSpPr>
          <p:nvPr/>
        </p:nvSpPr>
        <p:spPr bwMode="auto">
          <a:xfrm>
            <a:off x="1178769" y="1326257"/>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000090"/>
                </a:solidFill>
                <a:ea typeface="Arial" pitchFamily="29" charset="0"/>
                <a:cs typeface="Arial" pitchFamily="29" charset="0"/>
              </a:rPr>
              <a:t>Iowa State</a:t>
            </a:r>
            <a:r>
              <a:rPr lang="en-US" sz="4000" b="1" dirty="0">
                <a:solidFill>
                  <a:srgbClr val="000090"/>
                </a:solidFill>
                <a:ea typeface="Arial" pitchFamily="29" charset="0"/>
                <a:cs typeface="Arial" pitchFamily="29" charset="0"/>
              </a:rPr>
              <a:t>-Wide Average Data</a:t>
            </a:r>
          </a:p>
        </p:txBody>
      </p:sp>
      <p:pic>
        <p:nvPicPr>
          <p:cNvPr id="4" name="Picture 3" descr="StatewideFrostFree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4143"/>
            <a:ext cx="9120738" cy="4823857"/>
          </a:xfrm>
          <a:prstGeom prst="rect">
            <a:avLst/>
          </a:prstGeom>
        </p:spPr>
      </p:pic>
    </p:spTree>
    <p:extLst>
      <p:ext uri="{BB962C8B-B14F-4D97-AF65-F5344CB8AC3E}">
        <p14:creationId xmlns:p14="http://schemas.microsoft.com/office/powerpoint/2010/main" val="2975779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dsm_tmin_1975_le0F"/>
          <p:cNvPicPr>
            <a:picLocks noChangeAspect="1" noChangeArrowheads="1"/>
          </p:cNvPicPr>
          <p:nvPr/>
        </p:nvPicPr>
        <p:blipFill>
          <a:blip r:embed="rId2"/>
          <a:srcRect/>
          <a:stretch>
            <a:fillRect/>
          </a:stretch>
        </p:blipFill>
        <p:spPr bwMode="auto">
          <a:xfrm>
            <a:off x="0" y="2039840"/>
            <a:ext cx="9175750" cy="4818160"/>
          </a:xfrm>
          <a:prstGeom prst="rect">
            <a:avLst/>
          </a:prstGeom>
          <a:noFill/>
          <a:ln w="9525">
            <a:noFill/>
            <a:miter lim="800000"/>
            <a:headEnd/>
            <a:tailEnd/>
          </a:ln>
        </p:spPr>
      </p:pic>
      <p:sp>
        <p:nvSpPr>
          <p:cNvPr id="71683" name="TextBox 2"/>
          <p:cNvSpPr txBox="1">
            <a:spLocks noChangeArrowheads="1"/>
          </p:cNvSpPr>
          <p:nvPr/>
        </p:nvSpPr>
        <p:spPr bwMode="auto">
          <a:xfrm>
            <a:off x="1524000" y="1331815"/>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dsm_tmin_1975_le-10F"/>
          <p:cNvPicPr>
            <a:picLocks noChangeAspect="1" noChangeArrowheads="1"/>
          </p:cNvPicPr>
          <p:nvPr/>
        </p:nvPicPr>
        <p:blipFill>
          <a:blip r:embed="rId2"/>
          <a:srcRect/>
          <a:stretch>
            <a:fillRect/>
          </a:stretch>
        </p:blipFill>
        <p:spPr bwMode="auto">
          <a:xfrm>
            <a:off x="0" y="2059084"/>
            <a:ext cx="9158288" cy="4798916"/>
          </a:xfrm>
          <a:prstGeom prst="rect">
            <a:avLst/>
          </a:prstGeom>
          <a:noFill/>
          <a:ln w="9525">
            <a:noFill/>
            <a:miter lim="800000"/>
            <a:headEnd/>
            <a:tailEnd/>
          </a:ln>
        </p:spPr>
      </p:pic>
      <p:sp>
        <p:nvSpPr>
          <p:cNvPr id="72707" name="TextBox 2"/>
          <p:cNvSpPr txBox="1">
            <a:spLocks noChangeArrowheads="1"/>
          </p:cNvSpPr>
          <p:nvPr/>
        </p:nvSpPr>
        <p:spPr bwMode="auto">
          <a:xfrm>
            <a:off x="1524000" y="1351059"/>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tewideExtremeHeat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6" y="2103140"/>
            <a:ext cx="9109444" cy="4758267"/>
          </a:xfrm>
          <a:prstGeom prst="rect">
            <a:avLst/>
          </a:prstGeom>
        </p:spPr>
      </p:pic>
      <p:sp>
        <p:nvSpPr>
          <p:cNvPr id="5"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008000"/>
                </a:solidFill>
                <a:ea typeface="Arial" pitchFamily="-112" charset="0"/>
                <a:cs typeface="Arial" pitchFamily="-112" charset="0"/>
              </a:rPr>
              <a:t>Des Moines Airport Data</a:t>
            </a:r>
          </a:p>
        </p:txBody>
      </p:sp>
      <p:sp>
        <p:nvSpPr>
          <p:cNvPr id="6" name="TextBox 3"/>
          <p:cNvSpPr txBox="1">
            <a:spLocks noChangeArrowheads="1"/>
          </p:cNvSpPr>
          <p:nvPr/>
        </p:nvSpPr>
        <p:spPr bwMode="auto">
          <a:xfrm>
            <a:off x="808567" y="411820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1974:  </a:t>
            </a:r>
            <a:r>
              <a:rPr lang="en-US" dirty="0"/>
              <a:t>7</a:t>
            </a:r>
            <a:endParaRPr lang="en-US" sz="1800" dirty="0"/>
          </a:p>
        </p:txBody>
      </p:sp>
      <p:sp>
        <p:nvSpPr>
          <p:cNvPr id="7" name="TextBox 3"/>
          <p:cNvSpPr txBox="1">
            <a:spLocks noChangeArrowheads="1"/>
          </p:cNvSpPr>
          <p:nvPr/>
        </p:nvSpPr>
        <p:spPr bwMode="auto">
          <a:xfrm>
            <a:off x="1951567"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
        <p:nvSpPr>
          <p:cNvPr id="9" name="TextBox 3"/>
          <p:cNvSpPr txBox="1">
            <a:spLocks noChangeArrowheads="1"/>
          </p:cNvSpPr>
          <p:nvPr/>
        </p:nvSpPr>
        <p:spPr bwMode="auto">
          <a:xfrm>
            <a:off x="2095500" y="304581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1983:  </a:t>
            </a:r>
            <a:r>
              <a:rPr lang="en-US" dirty="0" smtClean="0"/>
              <a:t>13</a:t>
            </a:r>
            <a:endParaRPr lang="en-US" sz="1800" dirty="0"/>
          </a:p>
        </p:txBody>
      </p:sp>
      <p:sp>
        <p:nvSpPr>
          <p:cNvPr id="10" name="TextBox 3"/>
          <p:cNvSpPr txBox="1">
            <a:spLocks noChangeArrowheads="1"/>
          </p:cNvSpPr>
          <p:nvPr/>
        </p:nvSpPr>
        <p:spPr bwMode="auto">
          <a:xfrm>
            <a:off x="4406900" y="3415705"/>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1988:  </a:t>
            </a:r>
            <a:r>
              <a:rPr lang="en-US" dirty="0" smtClean="0"/>
              <a:t>10</a:t>
            </a:r>
            <a:endParaRPr lang="en-US" sz="1800" dirty="0"/>
          </a:p>
        </p:txBody>
      </p:sp>
      <p:sp>
        <p:nvSpPr>
          <p:cNvPr id="13" name="TextBox 3"/>
          <p:cNvSpPr txBox="1">
            <a:spLocks noChangeArrowheads="1"/>
          </p:cNvSpPr>
          <p:nvPr/>
        </p:nvSpPr>
        <p:spPr bwMode="auto">
          <a:xfrm>
            <a:off x="7696200" y="5498442"/>
            <a:ext cx="1016000" cy="369332"/>
          </a:xfrm>
          <a:prstGeom prst="rect">
            <a:avLst/>
          </a:prstGeom>
          <a:solidFill>
            <a:schemeClr val="bg1"/>
          </a:solidFill>
          <a:ln w="9525">
            <a:noFill/>
            <a:miter lim="800000"/>
            <a:headEnd/>
            <a:tailEnd/>
          </a:ln>
        </p:spPr>
        <p:txBody>
          <a:bodyPr wrap="square">
            <a:prstTxWarp prst="textNoShape">
              <a:avLst/>
            </a:prstTxWarp>
            <a:spAutoFit/>
          </a:bodyPr>
          <a:lstStyle/>
          <a:p>
            <a:r>
              <a:rPr lang="en-US" dirty="0" smtClean="0"/>
              <a:t>2011</a:t>
            </a:r>
            <a:r>
              <a:rPr lang="en-US" sz="1800" dirty="0" smtClean="0"/>
              <a:t>:  </a:t>
            </a:r>
            <a:r>
              <a:rPr lang="en-US" dirty="0" smtClean="0"/>
              <a:t>0</a:t>
            </a:r>
            <a:endParaRPr lang="en-US" sz="1800" dirty="0"/>
          </a:p>
        </p:txBody>
      </p:sp>
    </p:spTree>
    <p:extLst>
      <p:ext uri="{BB962C8B-B14F-4D97-AF65-F5344CB8AC3E}">
        <p14:creationId xmlns:p14="http://schemas.microsoft.com/office/powerpoint/2010/main" val="208410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tewideExtremeHeat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6" y="2103140"/>
            <a:ext cx="9109444" cy="4758267"/>
          </a:xfrm>
          <a:prstGeom prst="rect">
            <a:avLst/>
          </a:prstGeom>
        </p:spPr>
      </p:pic>
      <p:sp>
        <p:nvSpPr>
          <p:cNvPr id="5"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008000"/>
                </a:solidFill>
                <a:ea typeface="Arial" pitchFamily="-112" charset="0"/>
                <a:cs typeface="Arial" pitchFamily="-112" charset="0"/>
              </a:rPr>
              <a:t>Des Moines Airport Data</a:t>
            </a:r>
          </a:p>
        </p:txBody>
      </p:sp>
      <p:sp>
        <p:nvSpPr>
          <p:cNvPr id="6" name="TextBox 3"/>
          <p:cNvSpPr txBox="1">
            <a:spLocks noChangeArrowheads="1"/>
          </p:cNvSpPr>
          <p:nvPr/>
        </p:nvSpPr>
        <p:spPr bwMode="auto">
          <a:xfrm>
            <a:off x="808567" y="411820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1974:  </a:t>
            </a:r>
            <a:r>
              <a:rPr lang="en-US" dirty="0"/>
              <a:t>7</a:t>
            </a:r>
            <a:endParaRPr lang="en-US" sz="1800" dirty="0"/>
          </a:p>
        </p:txBody>
      </p:sp>
      <p:sp>
        <p:nvSpPr>
          <p:cNvPr id="7" name="TextBox 3"/>
          <p:cNvSpPr txBox="1">
            <a:spLocks noChangeArrowheads="1"/>
          </p:cNvSpPr>
          <p:nvPr/>
        </p:nvSpPr>
        <p:spPr bwMode="auto">
          <a:xfrm>
            <a:off x="1951567"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
        <p:nvSpPr>
          <p:cNvPr id="9" name="TextBox 3"/>
          <p:cNvSpPr txBox="1">
            <a:spLocks noChangeArrowheads="1"/>
          </p:cNvSpPr>
          <p:nvPr/>
        </p:nvSpPr>
        <p:spPr bwMode="auto">
          <a:xfrm>
            <a:off x="2095500" y="304581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1983:  </a:t>
            </a:r>
            <a:r>
              <a:rPr lang="en-US" dirty="0" smtClean="0"/>
              <a:t>13</a:t>
            </a:r>
            <a:endParaRPr lang="en-US" sz="1800" dirty="0"/>
          </a:p>
        </p:txBody>
      </p:sp>
      <p:sp>
        <p:nvSpPr>
          <p:cNvPr id="10" name="TextBox 3"/>
          <p:cNvSpPr txBox="1">
            <a:spLocks noChangeArrowheads="1"/>
          </p:cNvSpPr>
          <p:nvPr/>
        </p:nvSpPr>
        <p:spPr bwMode="auto">
          <a:xfrm>
            <a:off x="4406900" y="3415705"/>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1988:  </a:t>
            </a:r>
            <a:r>
              <a:rPr lang="en-US" dirty="0" smtClean="0"/>
              <a:t>10</a:t>
            </a:r>
            <a:endParaRPr lang="en-US" sz="1800" dirty="0"/>
          </a:p>
        </p:txBody>
      </p:sp>
      <p:sp>
        <p:nvSpPr>
          <p:cNvPr id="11" name="TextBox 11"/>
          <p:cNvSpPr txBox="1">
            <a:spLocks noChangeArrowheads="1"/>
          </p:cNvSpPr>
          <p:nvPr/>
        </p:nvSpPr>
        <p:spPr bwMode="auto">
          <a:xfrm>
            <a:off x="4902200" y="4118969"/>
            <a:ext cx="3810000" cy="369888"/>
          </a:xfrm>
          <a:prstGeom prst="rect">
            <a:avLst/>
          </a:prstGeom>
          <a:solidFill>
            <a:schemeClr val="bg1"/>
          </a:solidFill>
          <a:ln w="9525">
            <a:noFill/>
            <a:miter lim="800000"/>
            <a:headEnd/>
            <a:tailEnd/>
          </a:ln>
        </p:spPr>
        <p:txBody>
          <a:bodyPr>
            <a:prstTxWarp prst="textNoShape">
              <a:avLst/>
            </a:prstTxWarp>
            <a:spAutoFit/>
          </a:bodyPr>
          <a:lstStyle/>
          <a:p>
            <a:pPr algn="ctr"/>
            <a:r>
              <a:rPr lang="en-US" sz="1800" dirty="0"/>
              <a:t>6 days ≥ 100</a:t>
            </a:r>
            <a:r>
              <a:rPr lang="en-US" sz="1800" baseline="30000" dirty="0"/>
              <a:t>o</a:t>
            </a:r>
            <a:r>
              <a:rPr lang="en-US" sz="1800" dirty="0"/>
              <a:t>F in the last </a:t>
            </a:r>
            <a:r>
              <a:rPr lang="en-US" sz="1800" dirty="0" smtClean="0"/>
              <a:t>23 </a:t>
            </a:r>
            <a:r>
              <a:rPr lang="en-US" sz="1800" dirty="0"/>
              <a:t>years</a:t>
            </a:r>
          </a:p>
        </p:txBody>
      </p:sp>
      <p:sp>
        <p:nvSpPr>
          <p:cNvPr id="12" name="Left Brace 9"/>
          <p:cNvSpPr>
            <a:spLocks/>
          </p:cNvSpPr>
          <p:nvPr/>
        </p:nvSpPr>
        <p:spPr bwMode="auto">
          <a:xfrm rot="5400000">
            <a:off x="6305550" y="3078627"/>
            <a:ext cx="762000" cy="40513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3" name="TextBox 3"/>
          <p:cNvSpPr txBox="1">
            <a:spLocks noChangeArrowheads="1"/>
          </p:cNvSpPr>
          <p:nvPr/>
        </p:nvSpPr>
        <p:spPr bwMode="auto">
          <a:xfrm>
            <a:off x="7696200" y="5498442"/>
            <a:ext cx="1016000" cy="369332"/>
          </a:xfrm>
          <a:prstGeom prst="rect">
            <a:avLst/>
          </a:prstGeom>
          <a:solidFill>
            <a:schemeClr val="bg1"/>
          </a:solidFill>
          <a:ln w="9525">
            <a:noFill/>
            <a:miter lim="800000"/>
            <a:headEnd/>
            <a:tailEnd/>
          </a:ln>
        </p:spPr>
        <p:txBody>
          <a:bodyPr wrap="square">
            <a:prstTxWarp prst="textNoShape">
              <a:avLst/>
            </a:prstTxWarp>
            <a:spAutoFit/>
          </a:bodyPr>
          <a:lstStyle/>
          <a:p>
            <a:r>
              <a:rPr lang="en-US" dirty="0" smtClean="0"/>
              <a:t>2011</a:t>
            </a:r>
            <a:r>
              <a:rPr lang="en-US" sz="1800" dirty="0" smtClean="0"/>
              <a:t>:  </a:t>
            </a:r>
            <a:r>
              <a:rPr lang="en-US" dirty="0" smtClean="0"/>
              <a:t>0</a:t>
            </a:r>
            <a:endParaRPr lang="en-US" sz="1800" dirty="0"/>
          </a:p>
        </p:txBody>
      </p:sp>
    </p:spTree>
    <p:extLst>
      <p:ext uri="{BB962C8B-B14F-4D97-AF65-F5344CB8AC3E}">
        <p14:creationId xmlns:p14="http://schemas.microsoft.com/office/powerpoint/2010/main" val="3833391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mc:AlternateContent xmlns:mc="http://schemas.openxmlformats.org/markup-compatibility/2006">
              <mc:Choice xmlns:v="urn:schemas-microsoft-com:vml" Requires="v">
                <p:oleObj spid="_x0000_s1154" name="Document" r:id="rId3" imgW="2743200" imgH="1422400" progId="Word.Document.12">
                  <p:link updateAutomatic="1"/>
                </p:oleObj>
              </mc:Choice>
              <mc:Fallback>
                <p:oleObj name="Document" r:id="rId3" imgW="2743200" imgH="14224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95400"/>
                        <a:ext cx="4664535"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mc:AlternateContent xmlns:mc="http://schemas.openxmlformats.org/markup-compatibility/2006">
              <mc:Choice xmlns:v="urn:schemas-microsoft-com:vml" Requires="v">
                <p:oleObj spid="_x0000_s1155" name="Document" r:id="rId3" imgW="2743200" imgH="1447800" progId="Word.Document.12">
                  <p:link updateAutomatic="1"/>
                </p:oleObj>
              </mc:Choice>
              <mc:Fallback>
                <p:oleObj name="Document" r:id="rId3" imgW="27432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01" y="1295400"/>
                        <a:ext cx="4331999"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mc:AlternateContent xmlns:mc="http://schemas.openxmlformats.org/markup-compatibility/2006">
              <mc:Choice xmlns:v="urn:schemas-microsoft-com:vml" Requires="v">
                <p:oleObj spid="_x0000_s1156"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 y="4080933"/>
                        <a:ext cx="4659124"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mc:AlternateContent xmlns:mc="http://schemas.openxmlformats.org/markup-compatibility/2006">
              <mc:Choice xmlns:v="urn:schemas-microsoft-com:vml" Requires="v">
                <p:oleObj spid="_x0000_s1157"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701" y="4080933"/>
                        <a:ext cx="4319299"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4716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mc:AlternateContent xmlns:mc="http://schemas.openxmlformats.org/markup-compatibility/2006">
              <mc:Choice xmlns:v="urn:schemas-microsoft-com:vml" Requires="v">
                <p:oleObj spid="_x0000_s57474" name="Document" r:id="rId3" imgW="2743200" imgH="1422400" progId="Word.Document.12">
                  <p:link updateAutomatic="1"/>
                </p:oleObj>
              </mc:Choice>
              <mc:Fallback>
                <p:oleObj name="Document" r:id="rId3" imgW="2743200" imgH="14224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95400"/>
                        <a:ext cx="4664535"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mc:AlternateContent xmlns:mc="http://schemas.openxmlformats.org/markup-compatibility/2006">
              <mc:Choice xmlns:v="urn:schemas-microsoft-com:vml" Requires="v">
                <p:oleObj spid="_x0000_s57475" name="Document" r:id="rId3" imgW="2743200" imgH="1447800" progId="Word.Document.12">
                  <p:link updateAutomatic="1"/>
                </p:oleObj>
              </mc:Choice>
              <mc:Fallback>
                <p:oleObj name="Document" r:id="rId3" imgW="27432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01" y="1295400"/>
                        <a:ext cx="4331999"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mc:AlternateContent xmlns:mc="http://schemas.openxmlformats.org/markup-compatibility/2006">
              <mc:Choice xmlns:v="urn:schemas-microsoft-com:vml" Requires="v">
                <p:oleObj spid="_x0000_s57476"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 y="4080933"/>
                        <a:ext cx="4659124"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mc:AlternateContent xmlns:mc="http://schemas.openxmlformats.org/markup-compatibility/2006">
              <mc:Choice xmlns:v="urn:schemas-microsoft-com:vml" Requires="v">
                <p:oleObj spid="_x0000_s57477"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701" y="4080933"/>
                        <a:ext cx="4319299"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Oval 5"/>
          <p:cNvSpPr/>
          <p:nvPr/>
        </p:nvSpPr>
        <p:spPr>
          <a:xfrm>
            <a:off x="4824700" y="3714047"/>
            <a:ext cx="4319300" cy="2837306"/>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711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143000"/>
            <a:ext cx="7772400" cy="1143000"/>
          </a:xfrm>
        </p:spPr>
        <p:txBody>
          <a:bodyPr/>
          <a:lstStyle/>
          <a:p>
            <a:pPr>
              <a:defRPr/>
            </a:pPr>
            <a:r>
              <a:rPr lang="en-US" b="1">
                <a:solidFill>
                  <a:srgbClr val="212189"/>
                </a:solidFill>
                <a:latin typeface="Arial" pitchFamily="-112" charset="0"/>
              </a:rPr>
              <a:t>Outline</a:t>
            </a:r>
            <a:endParaRPr lang="en-US">
              <a:solidFill>
                <a:srgbClr val="212189"/>
              </a:solidFill>
            </a:endParaRPr>
          </a:p>
        </p:txBody>
      </p:sp>
      <p:sp>
        <p:nvSpPr>
          <p:cNvPr id="19459" name="Rectangle 3"/>
          <p:cNvSpPr>
            <a:spLocks noGrp="1" noChangeArrowheads="1"/>
          </p:cNvSpPr>
          <p:nvPr>
            <p:ph type="body" idx="1"/>
          </p:nvPr>
        </p:nvSpPr>
        <p:spPr>
          <a:xfrm>
            <a:off x="2353733" y="1515533"/>
            <a:ext cx="6593417" cy="5071534"/>
          </a:xfrm>
        </p:spPr>
        <p:txBody>
          <a:bodyPr>
            <a:normAutofit/>
          </a:bodyPr>
          <a:lstStyle/>
          <a:p>
            <a:pPr>
              <a:lnSpc>
                <a:spcPct val="90000"/>
              </a:lnSpc>
              <a:buFont typeface="Wingdings" charset="2"/>
              <a:buChar char=""/>
              <a:defRPr/>
            </a:pPr>
            <a:r>
              <a:rPr lang="en-US" sz="3200" dirty="0" smtClean="0">
                <a:solidFill>
                  <a:srgbClr val="2A3F9C"/>
                </a:solidFill>
                <a:latin typeface="Arial" charset="0"/>
              </a:rPr>
              <a:t>Observed global changes in carbon dioxide and temperature</a:t>
            </a:r>
          </a:p>
          <a:p>
            <a:pPr>
              <a:lnSpc>
                <a:spcPct val="90000"/>
              </a:lnSpc>
              <a:buFont typeface="Wingdings" charset="2"/>
              <a:buChar char=""/>
              <a:defRPr/>
            </a:pPr>
            <a:r>
              <a:rPr lang="en-US" sz="3200" dirty="0" smtClean="0">
                <a:solidFill>
                  <a:srgbClr val="2A3F9C"/>
                </a:solidFill>
                <a:latin typeface="Arial" charset="0"/>
              </a:rPr>
              <a:t>Projected future changes in global and US temperatures and precipitation</a:t>
            </a:r>
          </a:p>
          <a:p>
            <a:pPr>
              <a:lnSpc>
                <a:spcPct val="90000"/>
              </a:lnSpc>
              <a:buFont typeface="Wingdings" charset="2"/>
              <a:buChar char=""/>
              <a:defRPr/>
            </a:pPr>
            <a:r>
              <a:rPr lang="en-US" sz="3200" dirty="0" smtClean="0">
                <a:solidFill>
                  <a:srgbClr val="2A3F9C"/>
                </a:solidFill>
                <a:latin typeface="Arial" charset="0"/>
              </a:rPr>
              <a:t>Adaptation to climate change already is happening</a:t>
            </a:r>
          </a:p>
          <a:p>
            <a:pPr>
              <a:lnSpc>
                <a:spcPct val="90000"/>
              </a:lnSpc>
              <a:buFont typeface="Wingdings" charset="2"/>
              <a:buChar char=""/>
              <a:defRPr/>
            </a:pPr>
            <a:r>
              <a:rPr lang="en-US" sz="3200" dirty="0" smtClean="0">
                <a:solidFill>
                  <a:srgbClr val="2A3F9C"/>
                </a:solidFill>
                <a:latin typeface="Arial" charset="0"/>
              </a:rPr>
              <a:t>Animal agriculture and climate change</a:t>
            </a:r>
          </a:p>
          <a:p>
            <a:pPr>
              <a:lnSpc>
                <a:spcPct val="90000"/>
              </a:lnSpc>
              <a:buFont typeface="Wingdings" charset="2"/>
              <a:buChar char=""/>
              <a:defRPr/>
            </a:pPr>
            <a:r>
              <a:rPr lang="en-US" sz="3200" dirty="0" smtClean="0">
                <a:solidFill>
                  <a:srgbClr val="2A3F9C"/>
                </a:solidFill>
                <a:latin typeface="Arial" charset="0"/>
              </a:rPr>
              <a:t>Overlooked?</a:t>
            </a:r>
          </a:p>
        </p:txBody>
      </p:sp>
    </p:spTree>
    <p:extLst>
      <p:ext uri="{BB962C8B-B14F-4D97-AF65-F5344CB8AC3E}">
        <p14:creationId xmlns:p14="http://schemas.microsoft.com/office/powerpoint/2010/main" val="1803736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extLst>
      <p:ext uri="{BB962C8B-B14F-4D97-AF65-F5344CB8AC3E}">
        <p14:creationId xmlns:p14="http://schemas.microsoft.com/office/powerpoint/2010/main" val="3531269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30749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3098800"/>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TextBox 4"/>
          <p:cNvSpPr txBox="1">
            <a:spLocks noChangeArrowheads="1"/>
          </p:cNvSpPr>
          <p:nvPr/>
        </p:nvSpPr>
        <p:spPr bwMode="auto">
          <a:xfrm>
            <a:off x="3111500"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Tree>
    <p:extLst>
      <p:ext uri="{BB962C8B-B14F-4D97-AF65-F5344CB8AC3E}">
        <p14:creationId xmlns:p14="http://schemas.microsoft.com/office/powerpoint/2010/main" val="523431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30749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3098800"/>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3" name="TextBox 5"/>
          <p:cNvSpPr txBox="1">
            <a:spLocks noChangeArrowheads="1"/>
          </p:cNvSpPr>
          <p:nvPr/>
        </p:nvSpPr>
        <p:spPr bwMode="auto">
          <a:xfrm>
            <a:off x="6529735" y="3006447"/>
            <a:ext cx="86747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8 years</a:t>
            </a:r>
          </a:p>
        </p:txBody>
      </p:sp>
      <p:sp>
        <p:nvSpPr>
          <p:cNvPr id="14" name="TextBox 4"/>
          <p:cNvSpPr txBox="1">
            <a:spLocks noChangeArrowheads="1"/>
          </p:cNvSpPr>
          <p:nvPr/>
        </p:nvSpPr>
        <p:spPr bwMode="auto">
          <a:xfrm>
            <a:off x="3111500"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Tree>
    <p:extLst>
      <p:ext uri="{BB962C8B-B14F-4D97-AF65-F5344CB8AC3E}">
        <p14:creationId xmlns:p14="http://schemas.microsoft.com/office/powerpoint/2010/main" val="305715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144142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144142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2600" y="3585634"/>
            <a:ext cx="1168400"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572000" y="2857500"/>
            <a:ext cx="4381500" cy="123825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78000" y="2857500"/>
            <a:ext cx="2319867" cy="646331"/>
          </a:xfrm>
          <a:prstGeom prst="rect">
            <a:avLst/>
          </a:prstGeom>
          <a:noFill/>
        </p:spPr>
        <p:txBody>
          <a:bodyPr wrap="square" rtlCol="0">
            <a:spAutoFit/>
          </a:bodyPr>
          <a:lstStyle/>
          <a:p>
            <a:pPr algn="ctr"/>
            <a:r>
              <a:rPr lang="en-US" b="1" dirty="0" smtClean="0">
                <a:solidFill>
                  <a:srgbClr val="FF0000"/>
                </a:solidFill>
              </a:rPr>
              <a:t>Years with more than 40 inches</a:t>
            </a:r>
            <a:endParaRPr lang="en-US" b="1" dirty="0">
              <a:solidFill>
                <a:srgbClr val="FF0000"/>
              </a:solidFill>
            </a:endParaRPr>
          </a:p>
        </p:txBody>
      </p:sp>
      <p:sp>
        <p:nvSpPr>
          <p:cNvPr id="15" name="TextBox 14"/>
          <p:cNvSpPr txBox="1"/>
          <p:nvPr/>
        </p:nvSpPr>
        <p:spPr>
          <a:xfrm>
            <a:off x="1217630" y="3726418"/>
            <a:ext cx="301660"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16" name="TextBox 15"/>
          <p:cNvSpPr txBox="1"/>
          <p:nvPr/>
        </p:nvSpPr>
        <p:spPr>
          <a:xfrm>
            <a:off x="5960533" y="3183467"/>
            <a:ext cx="418654" cy="369332"/>
          </a:xfrm>
          <a:prstGeom prst="rect">
            <a:avLst/>
          </a:prstGeom>
          <a:noFill/>
        </p:spPr>
        <p:txBody>
          <a:bodyPr wrap="none" rtlCol="0">
            <a:spAutoFit/>
          </a:bodyPr>
          <a:lstStyle/>
          <a:p>
            <a:r>
              <a:rPr lang="en-US" b="1" dirty="0" smtClean="0">
                <a:solidFill>
                  <a:srgbClr val="FF0000"/>
                </a:solidFill>
              </a:rPr>
              <a:t>11</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Extremes cover.tiff"/>
          <p:cNvPicPr>
            <a:picLocks noChangeAspect="1"/>
          </p:cNvPicPr>
          <p:nvPr/>
        </p:nvPicPr>
        <p:blipFill>
          <a:blip r:embed="rId2"/>
          <a:srcRect/>
          <a:stretch>
            <a:fillRect/>
          </a:stretch>
        </p:blipFill>
        <p:spPr bwMode="auto">
          <a:xfrm>
            <a:off x="0" y="1133562"/>
            <a:ext cx="4451015" cy="5724437"/>
          </a:xfrm>
          <a:prstGeom prst="rect">
            <a:avLst/>
          </a:prstGeom>
          <a:noFill/>
          <a:ln w="9525">
            <a:noFill/>
            <a:miter lim="800000"/>
            <a:headEnd/>
            <a:tailEnd/>
          </a:ln>
        </p:spPr>
      </p:pic>
      <p:sp>
        <p:nvSpPr>
          <p:cNvPr id="76803" name="TextBox 6"/>
          <p:cNvSpPr txBox="1">
            <a:spLocks noChangeArrowheads="1"/>
          </p:cNvSpPr>
          <p:nvPr/>
        </p:nvSpPr>
        <p:spPr bwMode="auto">
          <a:xfrm>
            <a:off x="4925070" y="1282215"/>
            <a:ext cx="3505200" cy="3140075"/>
          </a:xfrm>
          <a:prstGeom prst="rect">
            <a:avLst/>
          </a:prstGeom>
          <a:noFill/>
          <a:ln w="9525">
            <a:noFill/>
            <a:miter lim="800000"/>
            <a:headEnd/>
            <a:tailEnd/>
          </a:ln>
        </p:spPr>
        <p:txBody>
          <a:bodyPr>
            <a:prstTxWarp prst="textNoShape">
              <a:avLst/>
            </a:prstTxWarp>
            <a:spAutoFit/>
          </a:bodyPr>
          <a:lstStyle/>
          <a:p>
            <a:r>
              <a:rPr lang="en-US" sz="1800" dirty="0">
                <a:solidFill>
                  <a:srgbClr val="212189"/>
                </a:solidFill>
                <a:latin typeface="Calibri" pitchFamily="29" charset="0"/>
              </a:rPr>
              <a:t>“One of the clearest trends in the United States observational record is an increasing frequency and intensity of heavy precipitation events… Over the last century there was a 50% increase in the frequency of days with precipitation over 101.6 mm (four inches) in the upper </a:t>
            </a:r>
            <a:r>
              <a:rPr lang="en-US" sz="1800" dirty="0" err="1">
                <a:solidFill>
                  <a:srgbClr val="212189"/>
                </a:solidFill>
                <a:latin typeface="Calibri" pitchFamily="29" charset="0"/>
              </a:rPr>
              <a:t>midwestern</a:t>
            </a:r>
            <a:r>
              <a:rPr lang="en-US" sz="1800" dirty="0">
                <a:solidFill>
                  <a:srgbClr val="212189"/>
                </a:solidFill>
                <a:latin typeface="Calibri" pitchFamily="29" charset="0"/>
              </a:rPr>
              <a:t> U.S.; this trend is statistically significant “</a:t>
            </a:r>
          </a:p>
        </p:txBody>
      </p:sp>
      <p:pic>
        <p:nvPicPr>
          <p:cNvPr id="76804" name="Picture 4" descr="HeavyPrecipMap.tiff"/>
          <p:cNvPicPr>
            <a:picLocks noChangeAspect="1"/>
          </p:cNvPicPr>
          <p:nvPr/>
        </p:nvPicPr>
        <p:blipFill>
          <a:blip r:embed="rId3"/>
          <a:srcRect/>
          <a:stretch>
            <a:fillRect/>
          </a:stretch>
        </p:blipFill>
        <p:spPr bwMode="auto">
          <a:xfrm>
            <a:off x="6209142" y="4167199"/>
            <a:ext cx="2064073" cy="2188512"/>
          </a:xfrm>
          <a:prstGeom prst="rect">
            <a:avLst/>
          </a:prstGeom>
          <a:noFill/>
          <a:ln w="9525">
            <a:noFill/>
            <a:miter lim="800000"/>
            <a:headEnd/>
            <a:tailEnd/>
          </a:ln>
        </p:spPr>
      </p:pic>
      <p:sp>
        <p:nvSpPr>
          <p:cNvPr id="76805" name="TextBox 4"/>
          <p:cNvSpPr txBox="1">
            <a:spLocks noChangeArrowheads="1"/>
          </p:cNvSpPr>
          <p:nvPr/>
        </p:nvSpPr>
        <p:spPr bwMode="auto">
          <a:xfrm>
            <a:off x="5486400" y="6324600"/>
            <a:ext cx="3657600" cy="554038"/>
          </a:xfrm>
          <a:prstGeom prst="rect">
            <a:avLst/>
          </a:prstGeom>
          <a:noFill/>
          <a:ln w="9525">
            <a:noFill/>
            <a:miter lim="800000"/>
            <a:headEnd/>
            <a:tailEnd/>
          </a:ln>
        </p:spPr>
        <p:txBody>
          <a:bodyPr>
            <a:prstTxWarp prst="textNoShape">
              <a:avLst/>
            </a:prstTxWarp>
            <a:spAutoFit/>
          </a:bodyPr>
          <a:lstStyle/>
          <a:p>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pic>
        <p:nvPicPr>
          <p:cNvPr id="3" name="Picture 2" descr="CedarRapid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6825"/>
            <a:ext cx="9141623" cy="5671175"/>
          </a:xfrm>
          <a:prstGeom prst="rect">
            <a:avLst/>
          </a:prstGeom>
        </p:spPr>
      </p:pic>
      <p:cxnSp>
        <p:nvCxnSpPr>
          <p:cNvPr id="4" name="Straight Arrow Connector 7"/>
          <p:cNvCxnSpPr>
            <a:cxnSpLocks noChangeShapeType="1"/>
          </p:cNvCxnSpPr>
          <p:nvPr/>
        </p:nvCxnSpPr>
        <p:spPr bwMode="auto">
          <a:xfrm flipH="1" flipV="1">
            <a:off x="880533" y="5012268"/>
            <a:ext cx="914400" cy="767820"/>
          </a:xfrm>
          <a:prstGeom prst="straightConnector1">
            <a:avLst/>
          </a:prstGeom>
          <a:noFill/>
          <a:ln w="28575">
            <a:solidFill>
              <a:srgbClr val="FF0000"/>
            </a:solidFill>
            <a:round/>
            <a:headEnd/>
            <a:tailEnd type="arrow" w="med" len="med"/>
          </a:ln>
        </p:spPr>
      </p:cxnSp>
      <p:cxnSp>
        <p:nvCxnSpPr>
          <p:cNvPr id="6" name="Straight Arrow Connector 7"/>
          <p:cNvCxnSpPr>
            <a:cxnSpLocks noChangeShapeType="1"/>
          </p:cNvCxnSpPr>
          <p:nvPr/>
        </p:nvCxnSpPr>
        <p:spPr bwMode="auto">
          <a:xfrm flipV="1">
            <a:off x="8001000" y="4311650"/>
            <a:ext cx="711200" cy="1560513"/>
          </a:xfrm>
          <a:prstGeom prst="straightConnector1">
            <a:avLst/>
          </a:prstGeom>
          <a:noFill/>
          <a:ln w="28575">
            <a:solidFill>
              <a:srgbClr val="FF0000"/>
            </a:solidFill>
            <a:round/>
            <a:headEnd/>
            <a:tailEnd type="arrow" w="med" len="med"/>
          </a:ln>
        </p:spPr>
      </p:cxnSp>
      <p:sp>
        <p:nvSpPr>
          <p:cNvPr id="7" name="TextBox 4"/>
          <p:cNvSpPr txBox="1">
            <a:spLocks noChangeArrowheads="1"/>
          </p:cNvSpPr>
          <p:nvPr/>
        </p:nvSpPr>
        <p:spPr bwMode="auto">
          <a:xfrm>
            <a:off x="6848475" y="5609432"/>
            <a:ext cx="971728"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6.0 </a:t>
            </a:r>
            <a:r>
              <a:rPr lang="en-US" sz="1800" b="1" dirty="0">
                <a:solidFill>
                  <a:srgbClr val="FF0000"/>
                </a:solidFill>
              </a:rPr>
              <a:t>days</a:t>
            </a:r>
          </a:p>
        </p:txBody>
      </p:sp>
      <p:sp>
        <p:nvSpPr>
          <p:cNvPr id="8" name="TextBox 9"/>
          <p:cNvSpPr txBox="1">
            <a:spLocks noChangeArrowheads="1"/>
          </p:cNvSpPr>
          <p:nvPr/>
        </p:nvSpPr>
        <p:spPr bwMode="auto">
          <a:xfrm>
            <a:off x="3048000" y="5590382"/>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67% </a:t>
            </a:r>
            <a:r>
              <a:rPr lang="en-US" b="1" dirty="0">
                <a:solidFill>
                  <a:srgbClr val="FF0000"/>
                </a:solidFill>
              </a:rPr>
              <a:t>increase</a:t>
            </a:r>
          </a:p>
        </p:txBody>
      </p:sp>
      <p:sp>
        <p:nvSpPr>
          <p:cNvPr id="12" name="TextBox 3"/>
          <p:cNvSpPr txBox="1">
            <a:spLocks noChangeArrowheads="1"/>
          </p:cNvSpPr>
          <p:nvPr/>
        </p:nvSpPr>
        <p:spPr bwMode="auto">
          <a:xfrm>
            <a:off x="1794933" y="5595144"/>
            <a:ext cx="971728"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3.6</a:t>
            </a:r>
            <a:r>
              <a:rPr lang="en-US" sz="1800" b="1" dirty="0" smtClean="0">
                <a:solidFill>
                  <a:srgbClr val="FF0000"/>
                </a:solidFill>
              </a:rPr>
              <a:t> </a:t>
            </a:r>
            <a:r>
              <a:rPr lang="en-US" sz="1800" b="1" dirty="0">
                <a:solidFill>
                  <a:srgbClr val="FF0000"/>
                </a:solidFill>
              </a:rPr>
              <a:t>days</a:t>
            </a:r>
          </a:p>
        </p:txBody>
      </p:sp>
    </p:spTree>
    <p:extLst>
      <p:ext uri="{BB962C8B-B14F-4D97-AF65-F5344CB8AC3E}">
        <p14:creationId xmlns:p14="http://schemas.microsoft.com/office/powerpoint/2010/main" val="1259837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pic>
        <p:nvPicPr>
          <p:cNvPr id="3" name="Picture 2" descr="CedarRapid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6825"/>
            <a:ext cx="9141623" cy="5671175"/>
          </a:xfrm>
          <a:prstGeom prst="rect">
            <a:avLst/>
          </a:prstGeom>
        </p:spPr>
      </p:pic>
      <p:cxnSp>
        <p:nvCxnSpPr>
          <p:cNvPr id="4" name="Straight Arrow Connector 7"/>
          <p:cNvCxnSpPr>
            <a:cxnSpLocks noChangeShapeType="1"/>
          </p:cNvCxnSpPr>
          <p:nvPr/>
        </p:nvCxnSpPr>
        <p:spPr bwMode="auto">
          <a:xfrm flipH="1" flipV="1">
            <a:off x="880533" y="5012268"/>
            <a:ext cx="914400" cy="767820"/>
          </a:xfrm>
          <a:prstGeom prst="straightConnector1">
            <a:avLst/>
          </a:prstGeom>
          <a:noFill/>
          <a:ln w="28575">
            <a:solidFill>
              <a:srgbClr val="FF0000"/>
            </a:solidFill>
            <a:round/>
            <a:headEnd/>
            <a:tailEnd type="arrow" w="med" len="med"/>
          </a:ln>
        </p:spPr>
      </p:cxnSp>
      <p:sp>
        <p:nvSpPr>
          <p:cNvPr id="5" name="TextBox 3"/>
          <p:cNvSpPr txBox="1">
            <a:spLocks noChangeArrowheads="1"/>
          </p:cNvSpPr>
          <p:nvPr/>
        </p:nvSpPr>
        <p:spPr bwMode="auto">
          <a:xfrm>
            <a:off x="1794933" y="5595144"/>
            <a:ext cx="971728"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3.6</a:t>
            </a:r>
            <a:r>
              <a:rPr lang="en-US" sz="1800" b="1" dirty="0" smtClean="0">
                <a:solidFill>
                  <a:srgbClr val="FF0000"/>
                </a:solidFill>
              </a:rPr>
              <a:t> </a:t>
            </a:r>
            <a:r>
              <a:rPr lang="en-US" sz="1800" b="1" dirty="0">
                <a:solidFill>
                  <a:srgbClr val="FF0000"/>
                </a:solidFill>
              </a:rPr>
              <a:t>days</a:t>
            </a:r>
          </a:p>
        </p:txBody>
      </p:sp>
      <p:cxnSp>
        <p:nvCxnSpPr>
          <p:cNvPr id="6" name="Straight Arrow Connector 7"/>
          <p:cNvCxnSpPr>
            <a:cxnSpLocks noChangeShapeType="1"/>
          </p:cNvCxnSpPr>
          <p:nvPr/>
        </p:nvCxnSpPr>
        <p:spPr bwMode="auto">
          <a:xfrm flipV="1">
            <a:off x="8001000" y="4311650"/>
            <a:ext cx="711200" cy="1560513"/>
          </a:xfrm>
          <a:prstGeom prst="straightConnector1">
            <a:avLst/>
          </a:prstGeom>
          <a:noFill/>
          <a:ln w="28575">
            <a:solidFill>
              <a:srgbClr val="FF0000"/>
            </a:solidFill>
            <a:round/>
            <a:headEnd/>
            <a:tailEnd type="arrow" w="med" len="med"/>
          </a:ln>
        </p:spPr>
      </p:cxnSp>
      <p:sp>
        <p:nvSpPr>
          <p:cNvPr id="7" name="TextBox 4"/>
          <p:cNvSpPr txBox="1">
            <a:spLocks noChangeArrowheads="1"/>
          </p:cNvSpPr>
          <p:nvPr/>
        </p:nvSpPr>
        <p:spPr bwMode="auto">
          <a:xfrm>
            <a:off x="6848475" y="5609432"/>
            <a:ext cx="971728"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6.0 </a:t>
            </a:r>
            <a:r>
              <a:rPr lang="en-US" sz="1800" b="1" dirty="0">
                <a:solidFill>
                  <a:srgbClr val="FF0000"/>
                </a:solidFill>
              </a:rPr>
              <a:t>days</a:t>
            </a:r>
          </a:p>
        </p:txBody>
      </p:sp>
      <p:sp>
        <p:nvSpPr>
          <p:cNvPr id="8" name="TextBox 9"/>
          <p:cNvSpPr txBox="1">
            <a:spLocks noChangeArrowheads="1"/>
          </p:cNvSpPr>
          <p:nvPr/>
        </p:nvSpPr>
        <p:spPr bwMode="auto">
          <a:xfrm>
            <a:off x="3048000" y="5590382"/>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67% </a:t>
            </a:r>
            <a:r>
              <a:rPr lang="en-US" b="1" dirty="0">
                <a:solidFill>
                  <a:srgbClr val="FF0000"/>
                </a:solidFill>
              </a:rPr>
              <a:t>increase</a:t>
            </a:r>
          </a:p>
        </p:txBody>
      </p:sp>
      <p:cxnSp>
        <p:nvCxnSpPr>
          <p:cNvPr id="10" name="Straight Connector 9"/>
          <p:cNvCxnSpPr/>
          <p:nvPr/>
        </p:nvCxnSpPr>
        <p:spPr>
          <a:xfrm flipH="1" flipV="1">
            <a:off x="4762500" y="2731532"/>
            <a:ext cx="12700" cy="322818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746340" y="2832100"/>
            <a:ext cx="301660" cy="369332"/>
          </a:xfrm>
          <a:prstGeom prst="rect">
            <a:avLst/>
          </a:prstGeom>
          <a:noFill/>
        </p:spPr>
        <p:txBody>
          <a:bodyPr wrap="none" rtlCol="0">
            <a:spAutoFit/>
          </a:bodyPr>
          <a:lstStyle/>
          <a:p>
            <a:r>
              <a:rPr lang="en-US" b="1" dirty="0">
                <a:solidFill>
                  <a:srgbClr val="FF0000"/>
                </a:solidFill>
              </a:rPr>
              <a:t>0</a:t>
            </a:r>
          </a:p>
        </p:txBody>
      </p:sp>
      <p:sp>
        <p:nvSpPr>
          <p:cNvPr id="13" name="TextBox 12"/>
          <p:cNvSpPr txBox="1"/>
          <p:nvPr/>
        </p:nvSpPr>
        <p:spPr>
          <a:xfrm>
            <a:off x="2541379" y="2177534"/>
            <a:ext cx="4806950" cy="369332"/>
          </a:xfrm>
          <a:prstGeom prst="rect">
            <a:avLst/>
          </a:prstGeom>
          <a:noFill/>
        </p:spPr>
        <p:txBody>
          <a:bodyPr wrap="none" rtlCol="0">
            <a:spAutoFit/>
          </a:bodyPr>
          <a:lstStyle/>
          <a:p>
            <a:r>
              <a:rPr lang="en-US" b="1" dirty="0" smtClean="0">
                <a:solidFill>
                  <a:srgbClr val="FF0000"/>
                </a:solidFill>
              </a:rPr>
              <a:t>Number of Years with More than 8 Occurrences</a:t>
            </a:r>
            <a:endParaRPr lang="en-US" b="1" dirty="0">
              <a:solidFill>
                <a:srgbClr val="FF0000"/>
              </a:solidFill>
            </a:endParaRPr>
          </a:p>
        </p:txBody>
      </p:sp>
      <p:sp>
        <p:nvSpPr>
          <p:cNvPr id="15" name="TextBox 14"/>
          <p:cNvSpPr txBox="1"/>
          <p:nvPr/>
        </p:nvSpPr>
        <p:spPr>
          <a:xfrm>
            <a:off x="6546815" y="2844800"/>
            <a:ext cx="301660" cy="369332"/>
          </a:xfrm>
          <a:prstGeom prst="rect">
            <a:avLst/>
          </a:prstGeom>
          <a:noFill/>
        </p:spPr>
        <p:txBody>
          <a:bodyPr wrap="none" rtlCol="0">
            <a:spAutoFit/>
          </a:bodyPr>
          <a:lstStyle/>
          <a:p>
            <a:r>
              <a:rPr lang="en-US" b="1" dirty="0">
                <a:solidFill>
                  <a:srgbClr val="FF0000"/>
                </a:solidFill>
              </a:rPr>
              <a:t>9</a:t>
            </a:r>
          </a:p>
        </p:txBody>
      </p:sp>
    </p:spTree>
    <p:extLst>
      <p:ext uri="{BB962C8B-B14F-4D97-AF65-F5344CB8AC3E}">
        <p14:creationId xmlns:p14="http://schemas.microsoft.com/office/powerpoint/2010/main" val="1004866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1639756"/>
            <a:ext cx="9144000" cy="1676400"/>
          </a:xfrm>
        </p:spPr>
        <p:txBody>
          <a:bodyPr>
            <a:normAutofit fontScale="90000"/>
          </a:bodyPr>
          <a:lstStyle/>
          <a:p>
            <a:pPr algn="ctr" eaLnBrk="1" hangingPunct="1">
              <a:spcBef>
                <a:spcPts val="300"/>
              </a:spcBef>
              <a:defRPr/>
            </a:pPr>
            <a:r>
              <a:rPr lang="en-US" sz="3400" dirty="0" smtClean="0">
                <a:solidFill>
                  <a:srgbClr val="800000"/>
                </a:solidFill>
                <a:latin typeface="Arial" pitchFamily="-111" charset="0"/>
                <a:ea typeface="ＭＳ Ｐゴシック" pitchFamily="-111" charset="-128"/>
                <a:cs typeface="ＭＳ Ｐゴシック" pitchFamily="-111" charset="-128"/>
              </a:rPr>
              <a:t/>
            </a:r>
            <a:br>
              <a:rPr lang="en-US" sz="3400" dirty="0" smtClean="0">
                <a:solidFill>
                  <a:srgbClr val="800000"/>
                </a:solidFill>
                <a:latin typeface="Arial" pitchFamily="-111" charset="0"/>
                <a:ea typeface="ＭＳ Ｐゴシック" pitchFamily="-111" charset="-128"/>
                <a:cs typeface="ＭＳ Ｐゴシック" pitchFamily="-111" charset="-128"/>
              </a:rPr>
            </a:br>
            <a:r>
              <a:rPr lang="en-US" sz="3556" b="1" dirty="0" smtClean="0">
                <a:solidFill>
                  <a:srgbClr val="3C4DE1"/>
                </a:solidFill>
                <a:latin typeface="Arial" pitchFamily="-111" charset="0"/>
                <a:ea typeface="ＭＳ Ｐゴシック" pitchFamily="-111" charset="-128"/>
                <a:cs typeface="ＭＳ Ｐゴシック" pitchFamily="-111" charset="-128"/>
              </a:rPr>
              <a:t>Climate change is one of the most important issues facing humanity</a:t>
            </a:r>
            <a:r>
              <a:rPr lang="en-US" b="1" dirty="0" smtClean="0">
                <a:solidFill>
                  <a:srgbClr val="3C4DE1"/>
                </a:solidFill>
                <a:latin typeface="Arial" pitchFamily="-111" charset="0"/>
                <a:ea typeface="ＭＳ Ｐゴシック" pitchFamily="-111" charset="-128"/>
                <a:cs typeface="ＭＳ Ｐゴシック" pitchFamily="-111" charset="-128"/>
              </a:rPr>
              <a:t/>
            </a:r>
            <a:br>
              <a:rPr lang="en-US" b="1" dirty="0" smtClean="0">
                <a:solidFill>
                  <a:srgbClr val="3C4DE1"/>
                </a:solidFill>
                <a:latin typeface="Arial" pitchFamily="-111" charset="0"/>
                <a:ea typeface="ＭＳ Ｐゴシック" pitchFamily="-111" charset="-128"/>
                <a:cs typeface="ＭＳ Ｐゴシック" pitchFamily="-111" charset="-128"/>
              </a:rPr>
            </a:br>
            <a:endParaRPr lang="en-US" b="1" dirty="0" smtClean="0">
              <a:solidFill>
                <a:srgbClr val="3C4DE1"/>
              </a:solidFill>
              <a:latin typeface="Century Gothic" pitchFamily="-111" charset="0"/>
              <a:ea typeface="ＭＳ Ｐゴシック" pitchFamily="-111" charset="-128"/>
            </a:endParaRPr>
          </a:p>
        </p:txBody>
      </p:sp>
      <p:sp>
        <p:nvSpPr>
          <p:cNvPr id="23555" name="Rectangle 2"/>
          <p:cNvSpPr>
            <a:spLocks noGrp="1" noChangeArrowheads="1"/>
          </p:cNvSpPr>
          <p:nvPr>
            <p:ph idx="1"/>
          </p:nvPr>
        </p:nvSpPr>
        <p:spPr>
          <a:xfrm>
            <a:off x="258923" y="3100741"/>
            <a:ext cx="8686800" cy="2921970"/>
          </a:xfrm>
        </p:spPr>
        <p:txBody>
          <a:bodyPr/>
          <a:lstStyle/>
          <a:p>
            <a:pPr marL="228600" indent="-228600" eaLnBrk="1" hangingPunct="1">
              <a:lnSpc>
                <a:spcPct val="90000"/>
              </a:lnSpc>
              <a:buFont typeface="Arial" pitchFamily="-111" charset="0"/>
              <a:buChar char="•"/>
              <a:tabLst>
                <a:tab pos="749300" algn="l"/>
              </a:tabLst>
              <a:defRPr/>
            </a:pPr>
            <a:endParaRPr lang="en-US" sz="2800" b="1" dirty="0" smtClean="0">
              <a:solidFill>
                <a:srgbClr val="FFFF00"/>
              </a:solidFill>
              <a:latin typeface="Times New Roman" pitchFamily="-111" charset="0"/>
              <a:ea typeface="Times New Roman" pitchFamily="-111" charset="0"/>
              <a:cs typeface="Times New Roman" pitchFamily="-111" charset="0"/>
            </a:endParaRPr>
          </a:p>
          <a:p>
            <a:pPr marL="228600" indent="-228600" eaLnBrk="1" hangingPunct="1">
              <a:lnSpc>
                <a:spcPct val="90000"/>
              </a:lnSpc>
              <a:buFont typeface="Wingdings" pitchFamily="-111" charset="2"/>
              <a:buNone/>
              <a:tabLst>
                <a:tab pos="749300" algn="l"/>
              </a:tabLst>
              <a:defRPr/>
            </a:pPr>
            <a:r>
              <a:rPr lang="en-US" sz="3600" b="1" dirty="0" smtClean="0">
                <a:solidFill>
                  <a:srgbClr val="708F24"/>
                </a:solidFill>
                <a:latin typeface="Times New Roman" pitchFamily="-111" charset="0"/>
                <a:ea typeface="Times New Roman" pitchFamily="-111" charset="0"/>
                <a:cs typeface="Times New Roman" pitchFamily="-111" charset="0"/>
              </a:rPr>
              <a:t>The scientific evidence clearly indicates that our climate is changing, and that human activities have been identified as a dominant contributing cause.</a:t>
            </a:r>
          </a:p>
          <a:p>
            <a:pPr marL="906463" lvl="2" indent="-336550" eaLnBrk="1" hangingPunct="1">
              <a:lnSpc>
                <a:spcPct val="90000"/>
              </a:lnSpc>
              <a:buFont typeface="Arial" pitchFamily="-111" charset="0"/>
              <a:buChar char="•"/>
              <a:tabLst>
                <a:tab pos="749300" algn="l"/>
              </a:tabLst>
              <a:defRPr/>
            </a:pPr>
            <a:endParaRPr lang="en-US" b="1" dirty="0" smtClean="0">
              <a:solidFill>
                <a:schemeClr val="tx1"/>
              </a:solidFill>
              <a:latin typeface="Arial" pitchFamily="-111" charset="0"/>
              <a:ea typeface="Courier New" pitchFamily="-111" charset="0"/>
              <a:cs typeface="Courier New" pitchFamily="-111"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6231467" y="2929467"/>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0" y="1117600"/>
          <a:ext cx="9144000" cy="574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rot="18642146">
            <a:off x="8849884" y="3540974"/>
            <a:ext cx="91096" cy="65868"/>
          </a:xfrm>
          <a:prstGeom prst="rect">
            <a:avLst/>
          </a:prstGeom>
          <a:solidFill>
            <a:srgbClr val="708F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961870" y="3129633"/>
            <a:ext cx="774571" cy="246221"/>
          </a:xfrm>
          <a:prstGeom prst="rect">
            <a:avLst/>
          </a:prstGeom>
          <a:noFill/>
        </p:spPr>
        <p:txBody>
          <a:bodyPr wrap="none" rtlCol="0">
            <a:spAutoFit/>
          </a:bodyPr>
          <a:lstStyle/>
          <a:p>
            <a:r>
              <a:rPr lang="en-US" sz="1000" dirty="0" smtClean="0">
                <a:solidFill>
                  <a:srgbClr val="708F24"/>
                </a:solidFill>
              </a:rPr>
              <a:t>2010 so far</a:t>
            </a:r>
            <a:endParaRPr lang="en-US" sz="1000" dirty="0">
              <a:solidFill>
                <a:srgbClr val="708F24"/>
              </a:solidFill>
            </a:endParaRPr>
          </a:p>
        </p:txBody>
      </p:sp>
      <p:cxnSp>
        <p:nvCxnSpPr>
          <p:cNvPr id="9" name="Straight Arrow Connector 8"/>
          <p:cNvCxnSpPr/>
          <p:nvPr/>
        </p:nvCxnSpPr>
        <p:spPr>
          <a:xfrm>
            <a:off x="8636000" y="3317875"/>
            <a:ext cx="204763" cy="20002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6200000" flipV="1">
            <a:off x="738718" y="4531783"/>
            <a:ext cx="577851" cy="416985"/>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8401831" y="4590269"/>
            <a:ext cx="673101" cy="204764"/>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236136" y="2406247"/>
            <a:ext cx="7399863" cy="523220"/>
          </a:xfrm>
          <a:prstGeom prst="rect">
            <a:avLst/>
          </a:prstGeom>
          <a:noFill/>
        </p:spPr>
        <p:txBody>
          <a:bodyPr wrap="square" rtlCol="0">
            <a:spAutoFit/>
          </a:bodyPr>
          <a:lstStyle/>
          <a:p>
            <a:r>
              <a:rPr lang="en-US" sz="2800" b="1" dirty="0" smtClean="0">
                <a:solidFill>
                  <a:srgbClr val="FF0000"/>
                </a:solidFill>
              </a:rPr>
              <a:t>Years with more than 40 inches:  43% Increase</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Moine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300"/>
            <a:ext cx="9144000" cy="5727700"/>
          </a:xfrm>
          <a:prstGeom prst="rect">
            <a:avLst/>
          </a:prstGeom>
        </p:spPr>
      </p:pic>
      <p:sp>
        <p:nvSpPr>
          <p:cNvPr id="6" name="TextBox 5"/>
          <p:cNvSpPr txBox="1"/>
          <p:nvPr/>
        </p:nvSpPr>
        <p:spPr>
          <a:xfrm>
            <a:off x="1894593" y="5583517"/>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cxnSp>
        <p:nvCxnSpPr>
          <p:cNvPr id="7" name="Straight Arrow Connector 6"/>
          <p:cNvCxnSpPr/>
          <p:nvPr/>
        </p:nvCxnSpPr>
        <p:spPr>
          <a:xfrm flipH="1" flipV="1">
            <a:off x="750449" y="4851401"/>
            <a:ext cx="1144144" cy="9446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69916" y="5583517"/>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cxnSp>
        <p:nvCxnSpPr>
          <p:cNvPr id="9" name="Straight Arrow Connector 8"/>
          <p:cNvCxnSpPr/>
          <p:nvPr/>
        </p:nvCxnSpPr>
        <p:spPr>
          <a:xfrm flipV="1">
            <a:off x="8160775" y="4381501"/>
            <a:ext cx="492160" cy="1202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80468" y="5583517"/>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spTree>
    <p:extLst>
      <p:ext uri="{BB962C8B-B14F-4D97-AF65-F5344CB8AC3E}">
        <p14:creationId xmlns:p14="http://schemas.microsoft.com/office/powerpoint/2010/main" val="674084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Moine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300"/>
            <a:ext cx="9144000" cy="5727700"/>
          </a:xfrm>
          <a:prstGeom prst="rect">
            <a:avLst/>
          </a:prstGeom>
        </p:spPr>
      </p:pic>
      <p:cxnSp>
        <p:nvCxnSpPr>
          <p:cNvPr id="3" name="Straight Connector 2"/>
          <p:cNvCxnSpPr/>
          <p:nvPr/>
        </p:nvCxnSpPr>
        <p:spPr>
          <a:xfrm flipH="1" flipV="1">
            <a:off x="4660900" y="2844800"/>
            <a:ext cx="12700" cy="311491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894593" y="5583517"/>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cxnSp>
        <p:nvCxnSpPr>
          <p:cNvPr id="7" name="Straight Arrow Connector 6"/>
          <p:cNvCxnSpPr/>
          <p:nvPr/>
        </p:nvCxnSpPr>
        <p:spPr>
          <a:xfrm flipH="1" flipV="1">
            <a:off x="750449" y="4851401"/>
            <a:ext cx="1144144" cy="9446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69916" y="5583517"/>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cxnSp>
        <p:nvCxnSpPr>
          <p:cNvPr id="9" name="Straight Arrow Connector 8"/>
          <p:cNvCxnSpPr/>
          <p:nvPr/>
        </p:nvCxnSpPr>
        <p:spPr>
          <a:xfrm flipV="1">
            <a:off x="8160775" y="4381501"/>
            <a:ext cx="492160" cy="1202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80468" y="5583517"/>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sp>
        <p:nvSpPr>
          <p:cNvPr id="16" name="TextBox 15"/>
          <p:cNvSpPr txBox="1"/>
          <p:nvPr/>
        </p:nvSpPr>
        <p:spPr>
          <a:xfrm>
            <a:off x="3098800" y="2857500"/>
            <a:ext cx="301660" cy="369332"/>
          </a:xfrm>
          <a:prstGeom prst="rect">
            <a:avLst/>
          </a:prstGeom>
          <a:noFill/>
        </p:spPr>
        <p:txBody>
          <a:bodyPr wrap="none" rtlCol="0">
            <a:spAutoFit/>
          </a:bodyPr>
          <a:lstStyle/>
          <a:p>
            <a:r>
              <a:rPr lang="en-US" b="1" dirty="0">
                <a:solidFill>
                  <a:srgbClr val="FF0000"/>
                </a:solidFill>
              </a:rPr>
              <a:t>2</a:t>
            </a:r>
          </a:p>
        </p:txBody>
      </p:sp>
      <p:sp>
        <p:nvSpPr>
          <p:cNvPr id="17" name="TextBox 16"/>
          <p:cNvSpPr txBox="1"/>
          <p:nvPr/>
        </p:nvSpPr>
        <p:spPr>
          <a:xfrm>
            <a:off x="5676900" y="2858532"/>
            <a:ext cx="301660" cy="369332"/>
          </a:xfrm>
          <a:prstGeom prst="rect">
            <a:avLst/>
          </a:prstGeom>
          <a:noFill/>
        </p:spPr>
        <p:txBody>
          <a:bodyPr wrap="none" rtlCol="0">
            <a:spAutoFit/>
          </a:bodyPr>
          <a:lstStyle/>
          <a:p>
            <a:r>
              <a:rPr lang="en-US" b="1" dirty="0" smtClean="0">
                <a:solidFill>
                  <a:srgbClr val="FF0000"/>
                </a:solidFill>
              </a:rPr>
              <a:t>7</a:t>
            </a:r>
            <a:endParaRPr lang="en-US" b="1" dirty="0">
              <a:solidFill>
                <a:srgbClr val="FF0000"/>
              </a:solidFill>
            </a:endParaRPr>
          </a:p>
        </p:txBody>
      </p:sp>
      <p:sp>
        <p:nvSpPr>
          <p:cNvPr id="12" name="TextBox 11"/>
          <p:cNvSpPr txBox="1"/>
          <p:nvPr/>
        </p:nvSpPr>
        <p:spPr>
          <a:xfrm>
            <a:off x="2541379" y="2177534"/>
            <a:ext cx="4806950" cy="369332"/>
          </a:xfrm>
          <a:prstGeom prst="rect">
            <a:avLst/>
          </a:prstGeom>
          <a:noFill/>
        </p:spPr>
        <p:txBody>
          <a:bodyPr wrap="none" rtlCol="0">
            <a:spAutoFit/>
          </a:bodyPr>
          <a:lstStyle/>
          <a:p>
            <a:r>
              <a:rPr lang="en-US" b="1" dirty="0" smtClean="0">
                <a:solidFill>
                  <a:srgbClr val="FF0000"/>
                </a:solidFill>
              </a:rPr>
              <a:t>Number of Years with More than 8 Occurrences</a:t>
            </a:r>
            <a:endParaRPr lang="en-US" b="1" dirty="0">
              <a:solidFill>
                <a:srgbClr val="FF0000"/>
              </a:solidFill>
            </a:endParaRPr>
          </a:p>
        </p:txBody>
      </p:sp>
    </p:spTree>
    <p:extLst>
      <p:ext uri="{BB962C8B-B14F-4D97-AF65-F5344CB8AC3E}">
        <p14:creationId xmlns:p14="http://schemas.microsoft.com/office/powerpoint/2010/main" val="20636397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lly2.jpg"/>
          <p:cNvPicPr>
            <a:picLocks noChangeAspect="1"/>
          </p:cNvPicPr>
          <p:nvPr/>
        </p:nvPicPr>
        <p:blipFill>
          <a:blip r:embed="rId2"/>
          <a:stretch>
            <a:fillRect/>
          </a:stretch>
        </p:blipFill>
        <p:spPr>
          <a:xfrm>
            <a:off x="-1" y="1143000"/>
            <a:ext cx="9144001" cy="5727700"/>
          </a:xfrm>
          <a:prstGeom prst="rect">
            <a:avLst/>
          </a:prstGeom>
        </p:spPr>
      </p:pic>
      <p:sp>
        <p:nvSpPr>
          <p:cNvPr id="3" name="TextBox 2"/>
          <p:cNvSpPr txBox="1"/>
          <p:nvPr/>
        </p:nvSpPr>
        <p:spPr>
          <a:xfrm>
            <a:off x="-1" y="6488668"/>
            <a:ext cx="2286001" cy="307777"/>
          </a:xfrm>
          <a:prstGeom prst="rect">
            <a:avLst/>
          </a:prstGeom>
          <a:solidFill>
            <a:srgbClr val="FFFFFF"/>
          </a:solidFill>
        </p:spPr>
        <p:txBody>
          <a:bodyPr wrap="square" rtlCol="0">
            <a:spAutoFit/>
          </a:bodyPr>
          <a:lstStyle/>
          <a:p>
            <a:r>
              <a:rPr lang="en-US" sz="1400" dirty="0" smtClean="0"/>
              <a:t>Photo courtesy of RM Cruse</a:t>
            </a:r>
            <a:endParaRPr lang="en-US" sz="1400" dirty="0"/>
          </a:p>
        </p:txBody>
      </p:sp>
    </p:spTree>
    <p:extLst>
      <p:ext uri="{BB962C8B-B14F-4D97-AF65-F5344CB8AC3E}">
        <p14:creationId xmlns:p14="http://schemas.microsoft.com/office/powerpoint/2010/main" val="9080436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2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47675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Tree>
    <p:extLst>
      <p:ext uri="{BB962C8B-B14F-4D97-AF65-F5344CB8AC3E}">
        <p14:creationId xmlns:p14="http://schemas.microsoft.com/office/powerpoint/2010/main" val="39206918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17" name="Oval 16"/>
          <p:cNvSpPr/>
          <p:nvPr/>
        </p:nvSpPr>
        <p:spPr>
          <a:xfrm>
            <a:off x="4824700" y="1360314"/>
            <a:ext cx="4319300" cy="2837306"/>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9900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9399" y="4026775"/>
            <a:ext cx="3606801" cy="369332"/>
          </a:xfrm>
          <a:prstGeom prst="rect">
            <a:avLst/>
          </a:prstGeom>
          <a:noFill/>
        </p:spPr>
        <p:txBody>
          <a:bodyPr wrap="square" rtlCol="0">
            <a:spAutoFit/>
          </a:bodyPr>
          <a:lstStyle/>
          <a:p>
            <a:r>
              <a:rPr lang="en-US" b="1" dirty="0" smtClean="0">
                <a:solidFill>
                  <a:srgbClr val="FF0000"/>
                </a:solidFill>
              </a:rPr>
              <a:t>21.2 =&gt; 25.3 inches </a:t>
            </a:r>
            <a:r>
              <a:rPr lang="en-US" b="1" dirty="0" smtClean="0">
                <a:solidFill>
                  <a:srgbClr val="0067AC"/>
                </a:solidFill>
              </a:rPr>
              <a:t>(22% increase)</a:t>
            </a:r>
            <a:endParaRPr lang="en-US" b="1" dirty="0">
              <a:solidFill>
                <a:srgbClr val="0067AC"/>
              </a:solidFill>
            </a:endParaRPr>
          </a:p>
        </p:txBody>
      </p:sp>
      <p:sp>
        <p:nvSpPr>
          <p:cNvPr id="7" name="TextBox 6"/>
          <p:cNvSpPr txBox="1"/>
          <p:nvPr/>
        </p:nvSpPr>
        <p:spPr>
          <a:xfrm>
            <a:off x="5058066" y="4026775"/>
            <a:ext cx="3606801" cy="369332"/>
          </a:xfrm>
          <a:prstGeom prst="rect">
            <a:avLst/>
          </a:prstGeom>
          <a:noFill/>
        </p:spPr>
        <p:txBody>
          <a:bodyPr wrap="square" rtlCol="0">
            <a:spAutoFit/>
          </a:bodyPr>
          <a:lstStyle/>
          <a:p>
            <a:r>
              <a:rPr lang="en-US" b="1" dirty="0" smtClean="0">
                <a:solidFill>
                  <a:srgbClr val="FF0000"/>
                </a:solidFill>
              </a:rPr>
              <a:t>12.1 =&gt; 10.5 inches </a:t>
            </a:r>
            <a:r>
              <a:rPr lang="en-US" b="1" dirty="0" smtClean="0">
                <a:solidFill>
                  <a:srgbClr val="843400"/>
                </a:solidFill>
              </a:rPr>
              <a:t>(13% decrease)</a:t>
            </a:r>
            <a:endParaRPr lang="en-US" b="1" dirty="0">
              <a:solidFill>
                <a:srgbClr val="843400"/>
              </a:solidFill>
            </a:endParaRPr>
          </a:p>
        </p:txBody>
      </p:sp>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cxnSp>
        <p:nvCxnSpPr>
          <p:cNvPr id="3" name="Straight Arrow Connector 2"/>
          <p:cNvCxnSpPr/>
          <p:nvPr/>
        </p:nvCxnSpPr>
        <p:spPr>
          <a:xfrm flipH="1">
            <a:off x="4385733" y="4026775"/>
            <a:ext cx="1" cy="700395"/>
          </a:xfrm>
          <a:prstGeom prst="straightConnector1">
            <a:avLst/>
          </a:prstGeom>
          <a:ln w="5715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8676800" y="4017432"/>
            <a:ext cx="1" cy="700395"/>
          </a:xfrm>
          <a:prstGeom prst="straightConnector1">
            <a:avLst/>
          </a:prstGeom>
          <a:ln w="57150" cmpd="sng">
            <a:solidFill>
              <a:srgbClr val="8434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0407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w Point Increase.gif"/>
          <p:cNvPicPr>
            <a:picLocks noChangeAspect="1"/>
          </p:cNvPicPr>
          <p:nvPr/>
        </p:nvPicPr>
        <p:blipFill>
          <a:blip r:embed="rId2"/>
          <a:stretch>
            <a:fillRect/>
          </a:stretch>
        </p:blipFill>
        <p:spPr>
          <a:xfrm>
            <a:off x="0" y="1109544"/>
            <a:ext cx="9144000" cy="574845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058" y="1896533"/>
            <a:ext cx="7561478" cy="2554545"/>
          </a:xfrm>
          <a:prstGeom prst="rect">
            <a:avLst/>
          </a:prstGeom>
          <a:noFill/>
        </p:spPr>
        <p:txBody>
          <a:bodyPr wrap="square" rtlCol="0">
            <a:spAutoFit/>
          </a:bodyPr>
          <a:lstStyle/>
          <a:p>
            <a:pPr algn="ctr"/>
            <a:r>
              <a:rPr lang="en-US" sz="3200" b="1" dirty="0" smtClean="0">
                <a:solidFill>
                  <a:srgbClr val="0067AC"/>
                </a:solidFill>
              </a:rPr>
              <a:t>Climate trends of the recent past have low statistical significance.  Nevertheless, they have forced significant adaptation for Iowa farmers and communities:</a:t>
            </a:r>
          </a:p>
          <a:p>
            <a:pPr algn="ctr"/>
            <a:endParaRPr lang="en-US" sz="3200" b="1" dirty="0" smtClean="0">
              <a:solidFill>
                <a:srgbClr val="0067AC"/>
              </a:solidFill>
            </a:endParaRPr>
          </a:p>
        </p:txBody>
      </p:sp>
    </p:spTree>
    <p:extLst>
      <p:ext uri="{BB962C8B-B14F-4D97-AF65-F5344CB8AC3E}">
        <p14:creationId xmlns:p14="http://schemas.microsoft.com/office/powerpoint/2010/main" val="3779228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29098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058" y="1896533"/>
            <a:ext cx="7561478" cy="5509200"/>
          </a:xfrm>
          <a:prstGeom prst="rect">
            <a:avLst/>
          </a:prstGeom>
          <a:noFill/>
        </p:spPr>
        <p:txBody>
          <a:bodyPr wrap="square" rtlCol="0">
            <a:spAutoFit/>
          </a:bodyPr>
          <a:lstStyle/>
          <a:p>
            <a:pPr algn="ctr"/>
            <a:r>
              <a:rPr lang="en-US" sz="3200" b="1" dirty="0" smtClean="0">
                <a:solidFill>
                  <a:srgbClr val="0067AC"/>
                </a:solidFill>
              </a:rPr>
              <a:t>Climate trends of the recent past have low statistical significance.  Nevertheless, they have forced significant adaptation for Iowa farmers and communities:</a:t>
            </a:r>
          </a:p>
          <a:p>
            <a:pPr algn="ctr"/>
            <a:endParaRPr lang="en-US" sz="3200" b="1" dirty="0">
              <a:solidFill>
                <a:srgbClr val="0067AC"/>
              </a:solidFill>
            </a:endParaRPr>
          </a:p>
          <a:p>
            <a:pPr algn="ctr"/>
            <a:r>
              <a:rPr lang="en-US" sz="3200" b="1" dirty="0">
                <a:solidFill>
                  <a:srgbClr val="0067AC"/>
                </a:solidFill>
              </a:rPr>
              <a:t>Even climate trends of </a:t>
            </a:r>
            <a:r>
              <a:rPr lang="en-US" sz="3200" b="1" i="1" dirty="0">
                <a:solidFill>
                  <a:srgbClr val="FF0000"/>
                </a:solidFill>
              </a:rPr>
              <a:t>low statistical significance</a:t>
            </a:r>
            <a:r>
              <a:rPr lang="en-US" sz="3200" b="1" dirty="0">
                <a:solidFill>
                  <a:srgbClr val="0067AC"/>
                </a:solidFill>
              </a:rPr>
              <a:t> can have impacts of </a:t>
            </a:r>
            <a:r>
              <a:rPr lang="en-US" sz="3200" b="1" i="1" dirty="0">
                <a:solidFill>
                  <a:srgbClr val="FF0000"/>
                </a:solidFill>
              </a:rPr>
              <a:t>high </a:t>
            </a:r>
            <a:r>
              <a:rPr lang="en-US" sz="3200" b="1" i="1" dirty="0" smtClean="0">
                <a:solidFill>
                  <a:srgbClr val="FF0000"/>
                </a:solidFill>
              </a:rPr>
              <a:t>significance to Iowa agriculture and communities</a:t>
            </a:r>
            <a:endParaRPr lang="en-US" sz="3200" b="1" i="1" dirty="0">
              <a:solidFill>
                <a:srgbClr val="FF0000"/>
              </a:solidFill>
            </a:endParaRPr>
          </a:p>
          <a:p>
            <a:pPr algn="ctr"/>
            <a:endParaRPr lang="en-US" sz="3200" b="1" dirty="0" smtClean="0">
              <a:solidFill>
                <a:srgbClr val="0067AC"/>
              </a:solidFill>
            </a:endParaRPr>
          </a:p>
          <a:p>
            <a:pPr algn="ctr"/>
            <a:endParaRPr lang="en-US" sz="3200" b="1" dirty="0" smtClean="0">
              <a:solidFill>
                <a:srgbClr val="0067AC"/>
              </a:solidFill>
            </a:endParaRPr>
          </a:p>
        </p:txBody>
      </p:sp>
    </p:spTree>
    <p:extLst>
      <p:ext uri="{BB962C8B-B14F-4D97-AF65-F5344CB8AC3E}">
        <p14:creationId xmlns:p14="http://schemas.microsoft.com/office/powerpoint/2010/main" val="32257973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664"/>
            <a:ext cx="8305800" cy="1143000"/>
          </a:xfrm>
        </p:spPr>
        <p:txBody>
          <a:bodyPr>
            <a:normAutofit fontScale="90000"/>
          </a:bodyPr>
          <a:lstStyle/>
          <a:p>
            <a:pPr>
              <a:defRPr/>
            </a:pPr>
            <a:r>
              <a:rPr lang="en-US" sz="3600" dirty="0" smtClean="0"/>
              <a:t>Iowa Agricultural Producers are </a:t>
            </a:r>
            <a:r>
              <a:rPr lang="en-US" dirty="0" smtClean="0"/>
              <a:t>Adapting to Climate Change</a:t>
            </a:r>
            <a:r>
              <a:rPr lang="en-US" sz="3600" dirty="0" smtClean="0"/>
              <a:t>:</a:t>
            </a:r>
            <a:endParaRPr lang="en-US" sz="3600" dirty="0"/>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67AC"/>
                </a:solidFill>
              </a:rPr>
              <a:t>Longer growing season:  </a:t>
            </a:r>
            <a:r>
              <a:rPr lang="en-US" sz="2000" dirty="0" smtClean="0">
                <a:solidFill>
                  <a:srgbClr val="708F24"/>
                </a:solidFill>
              </a:rPr>
              <a:t>plant earlier, plant longer season hybrids, harvest later</a:t>
            </a:r>
          </a:p>
          <a:p>
            <a:pPr>
              <a:buFont typeface="Wingdings" pitchFamily="-112" charset="2"/>
              <a:buChar char=""/>
              <a:defRPr/>
            </a:pPr>
            <a:r>
              <a:rPr lang="en-US" sz="2000" dirty="0" smtClean="0">
                <a:solidFill>
                  <a:srgbClr val="0067AC"/>
                </a:solidFill>
              </a:rPr>
              <a:t>Wetter springs</a:t>
            </a:r>
            <a:r>
              <a:rPr lang="en-US" sz="2000" dirty="0" smtClean="0">
                <a:solidFill>
                  <a:srgbClr val="708F24"/>
                </a:solidFill>
              </a:rPr>
              <a:t>:  larger machinery enables planting in smaller weather windows</a:t>
            </a:r>
          </a:p>
          <a:p>
            <a:pPr>
              <a:buFont typeface="Wingdings" pitchFamily="-112" charset="2"/>
              <a:buChar char=""/>
              <a:defRPr/>
            </a:pPr>
            <a:r>
              <a:rPr lang="en-US" sz="2000" dirty="0" smtClean="0">
                <a:solidFill>
                  <a:srgbClr val="0067AC"/>
                </a:solidFill>
              </a:rPr>
              <a:t>More summer precipitation</a:t>
            </a:r>
            <a:r>
              <a:rPr lang="en-US" sz="2000" dirty="0" smtClean="0">
                <a:solidFill>
                  <a:srgbClr val="708F24"/>
                </a:solidFill>
              </a:rPr>
              <a:t>:  higher planting densities for higher yields</a:t>
            </a:r>
          </a:p>
          <a:p>
            <a:pPr>
              <a:buFont typeface="Wingdings" pitchFamily="-112" charset="2"/>
              <a:buChar char=""/>
              <a:defRPr/>
            </a:pPr>
            <a:r>
              <a:rPr lang="en-US" sz="2000" dirty="0" smtClean="0">
                <a:solidFill>
                  <a:srgbClr val="0067AC"/>
                </a:solidFill>
              </a:rPr>
              <a:t>Wetter springs and summers:  </a:t>
            </a:r>
            <a:r>
              <a:rPr lang="en-US" sz="2000" dirty="0" smtClean="0">
                <a:solidFill>
                  <a:srgbClr val="708F24"/>
                </a:solidFill>
              </a:rPr>
              <a:t>more subsurface drainage tile is being installed, closer spacing, sloped surfaces</a:t>
            </a:r>
          </a:p>
          <a:p>
            <a:pPr>
              <a:buFont typeface="Wingdings" pitchFamily="-112" charset="2"/>
              <a:buChar char=""/>
              <a:defRPr/>
            </a:pPr>
            <a:r>
              <a:rPr lang="en-US" sz="2000" dirty="0" smtClean="0">
                <a:solidFill>
                  <a:srgbClr val="0067AC"/>
                </a:solidFill>
              </a:rPr>
              <a:t>Fewer extreme heat events:  </a:t>
            </a:r>
            <a:r>
              <a:rPr lang="en-US" sz="2000" dirty="0" smtClean="0">
                <a:solidFill>
                  <a:srgbClr val="708F24"/>
                </a:solidFill>
              </a:rPr>
              <a:t>higher planting densities, fewer pollination failures</a:t>
            </a:r>
          </a:p>
          <a:p>
            <a:pPr>
              <a:buFont typeface="Wingdings" pitchFamily="-112" charset="2"/>
              <a:buChar char=""/>
              <a:defRPr/>
            </a:pPr>
            <a:r>
              <a:rPr lang="en-US" sz="2000" dirty="0" smtClean="0">
                <a:solidFill>
                  <a:srgbClr val="0067AC"/>
                </a:solidFill>
              </a:rPr>
              <a:t>Higher humidity:</a:t>
            </a:r>
            <a:r>
              <a:rPr lang="en-US" sz="2000" dirty="0" smtClean="0">
                <a:solidFill>
                  <a:srgbClr val="C2251F"/>
                </a:solidFill>
              </a:rPr>
              <a:t>  </a:t>
            </a:r>
            <a:r>
              <a:rPr lang="en-US" sz="2000" dirty="0" smtClean="0">
                <a:solidFill>
                  <a:srgbClr val="708F24"/>
                </a:solidFill>
              </a:rPr>
              <a:t>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067AC"/>
                </a:solidFill>
              </a:rPr>
              <a:t>Drier autumns:</a:t>
            </a:r>
            <a:r>
              <a:rPr lang="en-US" sz="2000" dirty="0" smtClean="0">
                <a:solidFill>
                  <a:srgbClr val="020F62"/>
                </a:solidFill>
              </a:rPr>
              <a:t>  </a:t>
            </a:r>
            <a:r>
              <a:rPr lang="en-US" sz="2000" dirty="0" smtClean="0">
                <a:solidFill>
                  <a:srgbClr val="708F24"/>
                </a:solidFill>
              </a:rPr>
              <a:t>delay harvest to take advantage of natural dry-down conditions, thereby reducing fuel costs</a:t>
            </a:r>
            <a:r>
              <a:rPr lang="en-US" sz="2400" dirty="0" smtClean="0">
                <a:solidFill>
                  <a:srgbClr val="708F24"/>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236134"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FF0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545184" y="6457950"/>
            <a:ext cx="5217816"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FF0000"/>
                </a:solidFill>
              </a:rPr>
              <a:t>Is it genetics or </a:t>
            </a:r>
            <a:r>
              <a:rPr lang="en-US" sz="1800" dirty="0" smtClean="0">
                <a:solidFill>
                  <a:srgbClr val="FF0000"/>
                </a:solidFill>
              </a:rPr>
              <a:t>better climate</a:t>
            </a:r>
            <a:r>
              <a:rPr lang="en-US" sz="1800" dirty="0">
                <a:solidFill>
                  <a:srgbClr val="FF0000"/>
                </a:solidFill>
              </a:rPr>
              <a:t>?  Likely some of each.</a:t>
            </a:r>
          </a:p>
        </p:txBody>
      </p:sp>
    </p:spTree>
    <p:extLst>
      <p:ext uri="{BB962C8B-B14F-4D97-AF65-F5344CB8AC3E}">
        <p14:creationId xmlns:p14="http://schemas.microsoft.com/office/powerpoint/2010/main" val="9632287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78933"/>
            <a:ext cx="8534400" cy="1143000"/>
          </a:xfrm>
        </p:spPr>
        <p:txBody>
          <a:bodyPr>
            <a:normAutofit/>
          </a:bodyPr>
          <a:lstStyle/>
          <a:p>
            <a:pPr>
              <a:defRPr/>
            </a:pPr>
            <a:r>
              <a:rPr lang="en-US" dirty="0" smtClean="0"/>
              <a:t>Other Agricultural Impacts</a:t>
            </a:r>
            <a:r>
              <a:rPr lang="en-US" sz="3600" dirty="0" smtClean="0"/>
              <a:t>:</a:t>
            </a:r>
            <a:endParaRPr lang="en-US" sz="3600" dirty="0"/>
          </a:p>
        </p:txBody>
      </p:sp>
      <p:sp>
        <p:nvSpPr>
          <p:cNvPr id="3" name="Content Placeholder 2"/>
          <p:cNvSpPr>
            <a:spLocks noGrp="1"/>
          </p:cNvSpPr>
          <p:nvPr>
            <p:ph idx="1"/>
          </p:nvPr>
        </p:nvSpPr>
        <p:spPr>
          <a:xfrm>
            <a:off x="1371600" y="2167467"/>
            <a:ext cx="7391400" cy="4064000"/>
          </a:xfrm>
        </p:spPr>
        <p:txBody>
          <a:bodyPr>
            <a:normAutofit fontScale="85000" lnSpcReduction="10000"/>
          </a:bodyPr>
          <a:lstStyle/>
          <a:p>
            <a:pPr>
              <a:buFont typeface="Wingdings" pitchFamily="-112" charset="2"/>
              <a:buChar char=""/>
              <a:defRPr/>
            </a:pPr>
            <a:r>
              <a:rPr lang="en-US" sz="2000" dirty="0" smtClean="0">
                <a:solidFill>
                  <a:srgbClr val="0067AC"/>
                </a:solidFill>
              </a:rPr>
              <a:t>Carbon dioxide fertilization in field studies:  </a:t>
            </a:r>
            <a:r>
              <a:rPr lang="en-US" sz="2000" dirty="0" smtClean="0">
                <a:solidFill>
                  <a:srgbClr val="708F24"/>
                </a:solidFill>
              </a:rPr>
              <a:t>corn - little or none, soybeans – up to 14% </a:t>
            </a:r>
          </a:p>
          <a:p>
            <a:pPr>
              <a:buFont typeface="Wingdings" pitchFamily="-112" charset="2"/>
              <a:buChar char=""/>
              <a:defRPr/>
            </a:pPr>
            <a:r>
              <a:rPr lang="en-US" sz="2000" dirty="0" smtClean="0">
                <a:solidFill>
                  <a:srgbClr val="0067AC"/>
                </a:solidFill>
              </a:rPr>
              <a:t>Waterlogged soils in spring</a:t>
            </a:r>
            <a:r>
              <a:rPr lang="en-US" sz="2000" dirty="0" smtClean="0">
                <a:solidFill>
                  <a:srgbClr val="708F24"/>
                </a:solidFill>
              </a:rPr>
              <a:t>:  shallow root system more prone to disease, nutrient deficiencies and drought later on;  delayed planting</a:t>
            </a:r>
          </a:p>
          <a:p>
            <a:pPr>
              <a:buFont typeface="Wingdings" pitchFamily="-112" charset="2"/>
              <a:buChar char=""/>
              <a:defRPr/>
            </a:pPr>
            <a:r>
              <a:rPr lang="en-US" sz="2000" dirty="0" smtClean="0">
                <a:solidFill>
                  <a:srgbClr val="0067AC"/>
                </a:solidFill>
              </a:rPr>
              <a:t>More frequent rains</a:t>
            </a:r>
            <a:r>
              <a:rPr lang="en-US" sz="2000" dirty="0" smtClean="0">
                <a:solidFill>
                  <a:srgbClr val="708F24"/>
                </a:solidFill>
              </a:rPr>
              <a:t>: delayed fertilizer application, reduced hay quality</a:t>
            </a:r>
          </a:p>
          <a:p>
            <a:pPr>
              <a:buFont typeface="Wingdings" pitchFamily="-112" charset="2"/>
              <a:buChar char=""/>
              <a:defRPr/>
            </a:pPr>
            <a:r>
              <a:rPr lang="en-US" sz="2000" dirty="0" smtClean="0">
                <a:solidFill>
                  <a:srgbClr val="0067AC"/>
                </a:solidFill>
              </a:rPr>
              <a:t>More intense rain events</a:t>
            </a:r>
            <a:r>
              <a:rPr lang="en-US" sz="2000" dirty="0" smtClean="0">
                <a:solidFill>
                  <a:srgbClr val="708F24"/>
                </a:solidFill>
              </a:rPr>
              <a:t>:  more soil erosion, reduced hay quality</a:t>
            </a:r>
          </a:p>
          <a:p>
            <a:pPr>
              <a:buFont typeface="Wingdings" pitchFamily="-112" charset="2"/>
              <a:buChar char=""/>
              <a:defRPr/>
            </a:pPr>
            <a:r>
              <a:rPr lang="en-US" sz="2000" dirty="0" smtClean="0">
                <a:solidFill>
                  <a:srgbClr val="0067AC"/>
                </a:solidFill>
              </a:rPr>
              <a:t>More humid conditions, dew</a:t>
            </a:r>
            <a:r>
              <a:rPr lang="en-US" sz="2000" dirty="0" smtClean="0">
                <a:solidFill>
                  <a:srgbClr val="708F24"/>
                </a:solidFill>
              </a:rPr>
              <a:t>:  plant disease, sudden death syndrome</a:t>
            </a:r>
          </a:p>
          <a:p>
            <a:pPr>
              <a:buFont typeface="Wingdings" pitchFamily="-112" charset="2"/>
              <a:buChar char=""/>
              <a:defRPr/>
            </a:pPr>
            <a:r>
              <a:rPr lang="en-US" sz="2000" dirty="0" smtClean="0">
                <a:solidFill>
                  <a:srgbClr val="0067AC"/>
                </a:solidFill>
              </a:rPr>
              <a:t>Higher CO2 favors C3 plants over C4 plants:  </a:t>
            </a:r>
            <a:r>
              <a:rPr lang="en-US" sz="2000" dirty="0" smtClean="0">
                <a:solidFill>
                  <a:srgbClr val="869745"/>
                </a:solidFill>
              </a:rPr>
              <a:t>weeds grow more vigorously, more invasive species</a:t>
            </a:r>
          </a:p>
          <a:p>
            <a:pPr>
              <a:buFont typeface="Wingdings" pitchFamily="-112" charset="2"/>
              <a:buChar char=""/>
              <a:defRPr/>
            </a:pPr>
            <a:r>
              <a:rPr lang="en-US" sz="2000" dirty="0" smtClean="0">
                <a:solidFill>
                  <a:srgbClr val="0067AC"/>
                </a:solidFill>
              </a:rPr>
              <a:t>Water quality: </a:t>
            </a:r>
            <a:r>
              <a:rPr lang="en-US" sz="2000" dirty="0" smtClean="0">
                <a:solidFill>
                  <a:srgbClr val="708F24"/>
                </a:solidFill>
              </a:rPr>
              <a:t>loss of nitrate fertilizer, more sediment, runoff from manure application</a:t>
            </a:r>
          </a:p>
          <a:p>
            <a:pPr>
              <a:buFont typeface="Wingdings" pitchFamily="-112" charset="2"/>
              <a:buChar char=""/>
              <a:defRPr/>
            </a:pPr>
            <a:r>
              <a:rPr lang="en-US" sz="2000" dirty="0" smtClean="0">
                <a:solidFill>
                  <a:srgbClr val="0067AC"/>
                </a:solidFill>
              </a:rPr>
              <a:t>Animal agriculture:  </a:t>
            </a:r>
            <a:r>
              <a:rPr lang="en-US" sz="2000" dirty="0" smtClean="0">
                <a:solidFill>
                  <a:srgbClr val="708F24"/>
                </a:solidFill>
              </a:rPr>
              <a:t>reduced milk production, reduced weight gain, increased mortality, reduced egg production, reduced breeding success</a:t>
            </a:r>
          </a:p>
          <a:p>
            <a:pPr>
              <a:buFont typeface="Wingdings" pitchFamily="-112" charset="2"/>
              <a:buChar char=""/>
              <a:defRPr/>
            </a:pPr>
            <a:r>
              <a:rPr lang="en-US" sz="2000" dirty="0" smtClean="0">
                <a:solidFill>
                  <a:srgbClr val="446996"/>
                </a:solidFill>
              </a:rPr>
              <a:t>Grain and forage quality: </a:t>
            </a:r>
            <a:r>
              <a:rPr lang="en-US" sz="2000" dirty="0" smtClean="0">
                <a:solidFill>
                  <a:srgbClr val="869745"/>
                </a:solidFill>
              </a:rPr>
              <a:t>reduced protein content</a:t>
            </a:r>
          </a:p>
          <a:p>
            <a:pPr>
              <a:buFont typeface="Wingdings" pitchFamily="-112" charset="2"/>
              <a:buChar char=""/>
              <a:defRPr/>
            </a:pPr>
            <a:endParaRPr lang="en-US" sz="2000" dirty="0" smtClean="0">
              <a:solidFill>
                <a:scrgbClr r="0" g="0" b="0"/>
              </a:solidFill>
            </a:endParaRPr>
          </a:p>
          <a:p>
            <a:pPr>
              <a:buFont typeface="Wingdings" pitchFamily="-112" charset="2"/>
              <a:buChar char=""/>
              <a:defRPr/>
            </a:pPr>
            <a:endParaRPr lang="en-US" sz="2000" dirty="0" smtClean="0">
              <a:solidFill>
                <a:srgbClr val="708F24"/>
              </a:solidFill>
            </a:endParaRPr>
          </a:p>
          <a:p>
            <a:pPr>
              <a:buFont typeface="Wingdings" pitchFamily="-112" charset="2"/>
              <a:buChar char=""/>
              <a:defRPr/>
            </a:pPr>
            <a:endParaRPr lang="en-US" dirty="0">
              <a:solidFill>
                <a:srgbClr val="C2251F"/>
              </a:solidFill>
            </a:endParaRPr>
          </a:p>
        </p:txBody>
      </p:sp>
    </p:spTree>
    <p:extLst>
      <p:ext uri="{BB962C8B-B14F-4D97-AF65-F5344CB8AC3E}">
        <p14:creationId xmlns:p14="http://schemas.microsoft.com/office/powerpoint/2010/main" val="25400776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1249051"/>
            <a:ext cx="9144000" cy="584776"/>
          </a:xfrm>
          <a:prstGeom prst="rect">
            <a:avLst/>
          </a:prstGeom>
          <a:noFill/>
        </p:spPr>
        <p:txBody>
          <a:bodyPr wrap="square" rtlCol="0">
            <a:spAutoFit/>
          </a:bodyPr>
          <a:lstStyle/>
          <a:p>
            <a:pPr algn="ctr"/>
            <a:r>
              <a:rPr lang="en-US" sz="3200" b="1" dirty="0" smtClean="0">
                <a:solidFill>
                  <a:srgbClr val="0067AC"/>
                </a:solidFill>
              </a:rPr>
              <a:t>Visioning Future Climate Change for Iowa</a:t>
            </a:r>
            <a:endParaRPr lang="en-US" sz="3200" b="1" dirty="0">
              <a:solidFill>
                <a:srgbClr val="0067AC"/>
              </a:solidFill>
            </a:endParaRPr>
          </a:p>
        </p:txBody>
      </p:sp>
    </p:spTree>
    <p:extLst>
      <p:ext uri="{BB962C8B-B14F-4D97-AF65-F5344CB8AC3E}">
        <p14:creationId xmlns:p14="http://schemas.microsoft.com/office/powerpoint/2010/main" val="24919786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2383607">
            <a:off x="1896533" y="2469401"/>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6" name="Straight Arrow Connector 5"/>
          <p:cNvCxnSpPr/>
          <p:nvPr/>
        </p:nvCxnSpPr>
        <p:spPr>
          <a:xfrm>
            <a:off x="4310820" y="3709820"/>
            <a:ext cx="584737" cy="52351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0" y="1249051"/>
            <a:ext cx="9144000" cy="584776"/>
          </a:xfrm>
          <a:prstGeom prst="rect">
            <a:avLst/>
          </a:prstGeom>
          <a:noFill/>
        </p:spPr>
        <p:txBody>
          <a:bodyPr wrap="square" rtlCol="0">
            <a:spAutoFit/>
          </a:bodyPr>
          <a:lstStyle/>
          <a:p>
            <a:pPr algn="ctr"/>
            <a:r>
              <a:rPr lang="en-US" sz="3200" b="1" dirty="0" smtClean="0">
                <a:solidFill>
                  <a:srgbClr val="0067AC"/>
                </a:solidFill>
              </a:rPr>
              <a:t>Visioning Future Climate Change for Iowa</a:t>
            </a:r>
            <a:endParaRPr lang="en-US" sz="3200" b="1" dirty="0">
              <a:solidFill>
                <a:srgbClr val="0067AC"/>
              </a:solidFill>
            </a:endParaRPr>
          </a:p>
        </p:txBody>
      </p:sp>
    </p:spTree>
    <p:extLst>
      <p:ext uri="{BB962C8B-B14F-4D97-AF65-F5344CB8AC3E}">
        <p14:creationId xmlns:p14="http://schemas.microsoft.com/office/powerpoint/2010/main" val="38776282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2383607">
            <a:off x="1896533" y="2469401"/>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9" name="Straight Arrow Connector 8"/>
          <p:cNvCxnSpPr/>
          <p:nvPr/>
        </p:nvCxnSpPr>
        <p:spPr>
          <a:xfrm>
            <a:off x="4310820" y="3709820"/>
            <a:ext cx="584737" cy="52351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49051"/>
            <a:ext cx="9144000" cy="584776"/>
          </a:xfrm>
          <a:prstGeom prst="rect">
            <a:avLst/>
          </a:prstGeom>
          <a:noFill/>
        </p:spPr>
        <p:txBody>
          <a:bodyPr wrap="square" rtlCol="0">
            <a:spAutoFit/>
          </a:bodyPr>
          <a:lstStyle/>
          <a:p>
            <a:pPr algn="ctr"/>
            <a:r>
              <a:rPr lang="en-US" sz="3200" b="1" dirty="0" smtClean="0">
                <a:solidFill>
                  <a:srgbClr val="0067AC"/>
                </a:solidFill>
              </a:rPr>
              <a:t>Visioning Future Climate Change for Iowa</a:t>
            </a:r>
            <a:endParaRPr lang="en-US" sz="3200" b="1" dirty="0">
              <a:solidFill>
                <a:srgbClr val="0067AC"/>
              </a:solidFill>
            </a:endParaRPr>
          </a:p>
        </p:txBody>
      </p:sp>
    </p:spTree>
    <p:extLst>
      <p:ext uri="{BB962C8B-B14F-4D97-AF65-F5344CB8AC3E}">
        <p14:creationId xmlns:p14="http://schemas.microsoft.com/office/powerpoint/2010/main" val="11094288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2383607">
            <a:off x="1896533" y="2469401"/>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15" name="Straight Arrow Connector 14"/>
          <p:cNvCxnSpPr/>
          <p:nvPr/>
        </p:nvCxnSpPr>
        <p:spPr>
          <a:xfrm>
            <a:off x="4310820" y="3709820"/>
            <a:ext cx="584737" cy="52351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49051"/>
            <a:ext cx="9144000" cy="584776"/>
          </a:xfrm>
          <a:prstGeom prst="rect">
            <a:avLst/>
          </a:prstGeom>
          <a:noFill/>
        </p:spPr>
        <p:txBody>
          <a:bodyPr wrap="square" rtlCol="0">
            <a:spAutoFit/>
          </a:bodyPr>
          <a:lstStyle/>
          <a:p>
            <a:pPr algn="ctr"/>
            <a:r>
              <a:rPr lang="en-US" sz="3200" b="1" dirty="0" smtClean="0">
                <a:solidFill>
                  <a:srgbClr val="0067AC"/>
                </a:solidFill>
              </a:rPr>
              <a:t>Visioning Future Climate Change for Iowa</a:t>
            </a:r>
            <a:endParaRPr lang="en-US" sz="3200" b="1" dirty="0">
              <a:solidFill>
                <a:srgbClr val="0067AC"/>
              </a:solidFill>
            </a:endParaRPr>
          </a:p>
        </p:txBody>
      </p:sp>
    </p:spTree>
    <p:extLst>
      <p:ext uri="{BB962C8B-B14F-4D97-AF65-F5344CB8AC3E}">
        <p14:creationId xmlns:p14="http://schemas.microsoft.com/office/powerpoint/2010/main" val="36428350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2383607">
            <a:off x="1896533" y="2469401"/>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15" name="Straight Arrow Connector 14"/>
          <p:cNvCxnSpPr/>
          <p:nvPr/>
        </p:nvCxnSpPr>
        <p:spPr>
          <a:xfrm>
            <a:off x="4310820" y="3709820"/>
            <a:ext cx="584737" cy="52351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0" y="1249051"/>
            <a:ext cx="9144000" cy="584776"/>
          </a:xfrm>
          <a:prstGeom prst="rect">
            <a:avLst/>
          </a:prstGeom>
          <a:noFill/>
        </p:spPr>
        <p:txBody>
          <a:bodyPr wrap="square" rtlCol="0">
            <a:spAutoFit/>
          </a:bodyPr>
          <a:lstStyle/>
          <a:p>
            <a:pPr algn="ctr"/>
            <a:r>
              <a:rPr lang="en-US" sz="3200" b="1" dirty="0" smtClean="0">
                <a:solidFill>
                  <a:srgbClr val="0067AC"/>
                </a:solidFill>
              </a:rPr>
              <a:t>Visioning Future Climate Change for Iowa</a:t>
            </a:r>
            <a:endParaRPr lang="en-US" sz="3200" b="1" dirty="0">
              <a:solidFill>
                <a:srgbClr val="0067AC"/>
              </a:solidFill>
            </a:endParaRPr>
          </a:p>
        </p:txBody>
      </p:sp>
    </p:spTree>
    <p:extLst>
      <p:ext uri="{BB962C8B-B14F-4D97-AF65-F5344CB8AC3E}">
        <p14:creationId xmlns:p14="http://schemas.microsoft.com/office/powerpoint/2010/main" val="30945747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ight Arrow 2"/>
          <p:cNvSpPr/>
          <p:nvPr/>
        </p:nvSpPr>
        <p:spPr>
          <a:xfrm>
            <a:off x="5530323" y="3572932"/>
            <a:ext cx="1209144" cy="1640933"/>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111999" y="3572930"/>
            <a:ext cx="936675" cy="1569660"/>
          </a:xfrm>
          <a:prstGeom prst="rect">
            <a:avLst/>
          </a:prstGeom>
          <a:noFill/>
        </p:spPr>
        <p:txBody>
          <a:bodyPr wrap="none" rtlCol="0">
            <a:spAutoFit/>
          </a:bodyPr>
          <a:lstStyle/>
          <a:p>
            <a:r>
              <a:rPr lang="en-US" sz="9600" dirty="0" smtClean="0">
                <a:solidFill>
                  <a:srgbClr val="FF0000"/>
                </a:solidFill>
                <a:latin typeface="Arial Black"/>
                <a:cs typeface="Arial Black"/>
              </a:rPr>
              <a:t>?</a:t>
            </a:r>
            <a:endParaRPr lang="en-US" sz="9600" dirty="0">
              <a:solidFill>
                <a:srgbClr val="FF0000"/>
              </a:solidFill>
              <a:latin typeface="Arial Black"/>
              <a:cs typeface="Arial Black"/>
            </a:endParaRPr>
          </a:p>
        </p:txBody>
      </p:sp>
      <p:sp>
        <p:nvSpPr>
          <p:cNvPr id="14" name="TextBox 13"/>
          <p:cNvSpPr txBox="1"/>
          <p:nvPr/>
        </p:nvSpPr>
        <p:spPr>
          <a:xfrm rot="2383607">
            <a:off x="1896533" y="2469401"/>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15" name="Straight Arrow Connector 14"/>
          <p:cNvCxnSpPr/>
          <p:nvPr/>
        </p:nvCxnSpPr>
        <p:spPr>
          <a:xfrm>
            <a:off x="4310820" y="3709820"/>
            <a:ext cx="584737" cy="52351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0" y="1249051"/>
            <a:ext cx="9144000" cy="584776"/>
          </a:xfrm>
          <a:prstGeom prst="rect">
            <a:avLst/>
          </a:prstGeom>
          <a:noFill/>
        </p:spPr>
        <p:txBody>
          <a:bodyPr wrap="square" rtlCol="0">
            <a:spAutoFit/>
          </a:bodyPr>
          <a:lstStyle/>
          <a:p>
            <a:pPr algn="ctr"/>
            <a:r>
              <a:rPr lang="en-US" sz="3200" b="1" dirty="0" smtClean="0">
                <a:solidFill>
                  <a:srgbClr val="0067AC"/>
                </a:solidFill>
              </a:rPr>
              <a:t>Visioning Future Climate Change for Iowa</a:t>
            </a:r>
            <a:endParaRPr lang="en-US" sz="3200" b="1" dirty="0">
              <a:solidFill>
                <a:srgbClr val="0067AC"/>
              </a:solidFill>
            </a:endParaRPr>
          </a:p>
        </p:txBody>
      </p:sp>
    </p:spTree>
    <p:extLst>
      <p:ext uri="{BB962C8B-B14F-4D97-AF65-F5344CB8AC3E}">
        <p14:creationId xmlns:p14="http://schemas.microsoft.com/office/powerpoint/2010/main" val="38264176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
        <p:nvSpPr>
          <p:cNvPr id="3" name="Right Arrow 2"/>
          <p:cNvSpPr/>
          <p:nvPr/>
        </p:nvSpPr>
        <p:spPr>
          <a:xfrm>
            <a:off x="5530323" y="3572932"/>
            <a:ext cx="1209144" cy="1640933"/>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111999" y="3572930"/>
            <a:ext cx="936675" cy="1569660"/>
          </a:xfrm>
          <a:prstGeom prst="rect">
            <a:avLst/>
          </a:prstGeom>
          <a:noFill/>
        </p:spPr>
        <p:txBody>
          <a:bodyPr wrap="none" rtlCol="0">
            <a:spAutoFit/>
          </a:bodyPr>
          <a:lstStyle/>
          <a:p>
            <a:r>
              <a:rPr lang="en-US" sz="9600" dirty="0" smtClean="0">
                <a:solidFill>
                  <a:srgbClr val="FF0000"/>
                </a:solidFill>
                <a:latin typeface="Arial Black"/>
                <a:cs typeface="Arial Black"/>
              </a:rPr>
              <a:t>?</a:t>
            </a:r>
            <a:endParaRPr lang="en-US" sz="9600" dirty="0">
              <a:solidFill>
                <a:srgbClr val="FF0000"/>
              </a:solidFill>
              <a:latin typeface="Arial Black"/>
              <a:cs typeface="Arial Black"/>
            </a:endParaRPr>
          </a:p>
        </p:txBody>
      </p:sp>
    </p:spTree>
    <p:extLst>
      <p:ext uri="{BB962C8B-B14F-4D97-AF65-F5344CB8AC3E}">
        <p14:creationId xmlns:p14="http://schemas.microsoft.com/office/powerpoint/2010/main" val="1106941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29098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2" name="TextBox 1"/>
          <p:cNvSpPr txBox="1"/>
          <p:nvPr/>
        </p:nvSpPr>
        <p:spPr>
          <a:xfrm>
            <a:off x="177800" y="2929467"/>
            <a:ext cx="2732004" cy="2554546"/>
          </a:xfrm>
          <a:prstGeom prst="rect">
            <a:avLst/>
          </a:prstGeom>
          <a:noFill/>
        </p:spPr>
        <p:txBody>
          <a:bodyPr wrap="square" rtlCol="0">
            <a:spAutoFit/>
          </a:bodyPr>
          <a:lstStyle/>
          <a:p>
            <a:r>
              <a:rPr lang="en-US" dirty="0" smtClean="0">
                <a:solidFill>
                  <a:srgbClr val="C01C1A"/>
                </a:solidFill>
              </a:rPr>
              <a:t>Richard Muller, UC Berkeley physicist and climate skeptic analyzed 1.9 billion temperature observations over 39,000 locations and concluded that NOAA, NASA, and </a:t>
            </a:r>
            <a:r>
              <a:rPr lang="en-US" dirty="0" err="1" smtClean="0">
                <a:solidFill>
                  <a:srgbClr val="C01C1A"/>
                </a:solidFill>
              </a:rPr>
              <a:t>HadCRU</a:t>
            </a:r>
            <a:r>
              <a:rPr lang="en-US" dirty="0" smtClean="0">
                <a:solidFill>
                  <a:srgbClr val="C01C1A"/>
                </a:solidFill>
              </a:rPr>
              <a:t> got it right.</a:t>
            </a:r>
          </a:p>
          <a:p>
            <a:r>
              <a:rPr lang="en-US" sz="1600" i="1" dirty="0" smtClean="0">
                <a:solidFill>
                  <a:srgbClr val="C01C1A"/>
                </a:solidFill>
              </a:rPr>
              <a:t>Wall Street Journal </a:t>
            </a:r>
            <a:r>
              <a:rPr lang="en-US" sz="1600" dirty="0" smtClean="0">
                <a:solidFill>
                  <a:srgbClr val="C01C1A"/>
                </a:solidFill>
              </a:rPr>
              <a:t>Oct 2011</a:t>
            </a:r>
            <a:endParaRPr lang="en-US" sz="1600" dirty="0">
              <a:solidFill>
                <a:srgbClr val="C01C1A"/>
              </a:solidFill>
            </a:endParaRPr>
          </a:p>
        </p:txBody>
      </p:sp>
    </p:spTree>
    <p:extLst>
      <p:ext uri="{BB962C8B-B14F-4D97-AF65-F5344CB8AC3E}">
        <p14:creationId xmlns:p14="http://schemas.microsoft.com/office/powerpoint/2010/main" val="19039972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Tree>
    <p:extLst>
      <p:ext uri="{BB962C8B-B14F-4D97-AF65-F5344CB8AC3E}">
        <p14:creationId xmlns:p14="http://schemas.microsoft.com/office/powerpoint/2010/main" val="20131748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Tree>
    <p:extLst>
      <p:ext uri="{BB962C8B-B14F-4D97-AF65-F5344CB8AC3E}">
        <p14:creationId xmlns:p14="http://schemas.microsoft.com/office/powerpoint/2010/main" val="20272509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Tree>
    <p:extLst>
      <p:ext uri="{BB962C8B-B14F-4D97-AF65-F5344CB8AC3E}">
        <p14:creationId xmlns:p14="http://schemas.microsoft.com/office/powerpoint/2010/main" val="22542062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2" name="TextBox 41"/>
          <p:cNvSpPr txBox="1"/>
          <p:nvPr/>
        </p:nvSpPr>
        <p:spPr>
          <a:xfrm>
            <a:off x="1862656" y="3318933"/>
            <a:ext cx="2607735" cy="369332"/>
          </a:xfrm>
          <a:prstGeom prst="rect">
            <a:avLst/>
          </a:prstGeom>
          <a:noFill/>
        </p:spPr>
        <p:txBody>
          <a:bodyPr wrap="square" rtlCol="0">
            <a:spAutoFit/>
          </a:bodyPr>
          <a:lstStyle/>
          <a:p>
            <a:r>
              <a:rPr lang="en-US" dirty="0" smtClean="0">
                <a:solidFill>
                  <a:srgbClr val="843400"/>
                </a:solidFill>
              </a:rPr>
              <a:t>Future will be like today</a:t>
            </a:r>
            <a:endParaRPr lang="en-US" dirty="0">
              <a:solidFill>
                <a:srgbClr val="843400"/>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8" name="Straight Arrow Connector 47"/>
          <p:cNvCxnSpPr/>
          <p:nvPr/>
        </p:nvCxnSpPr>
        <p:spPr>
          <a:xfrm>
            <a:off x="4385732" y="3688265"/>
            <a:ext cx="1676402" cy="755304"/>
          </a:xfrm>
          <a:prstGeom prst="straightConnector1">
            <a:avLst/>
          </a:prstGeom>
          <a:ln w="25400" cap="flat" cmpd="sng" algn="ctr">
            <a:solidFill>
              <a:srgbClr val="8434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Tree>
    <p:extLst>
      <p:ext uri="{BB962C8B-B14F-4D97-AF65-F5344CB8AC3E}">
        <p14:creationId xmlns:p14="http://schemas.microsoft.com/office/powerpoint/2010/main" val="14556520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064657" y="3729193"/>
            <a:ext cx="3164943" cy="711200"/>
          </a:xfrm>
          <a:prstGeom prst="line">
            <a:avLst/>
          </a:prstGeom>
          <a:ln w="25400"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2" name="TextBox 41"/>
          <p:cNvSpPr txBox="1"/>
          <p:nvPr/>
        </p:nvSpPr>
        <p:spPr>
          <a:xfrm>
            <a:off x="1862656" y="3318933"/>
            <a:ext cx="2607735" cy="369332"/>
          </a:xfrm>
          <a:prstGeom prst="rect">
            <a:avLst/>
          </a:prstGeom>
          <a:noFill/>
        </p:spPr>
        <p:txBody>
          <a:bodyPr wrap="square" rtlCol="0">
            <a:spAutoFit/>
          </a:bodyPr>
          <a:lstStyle/>
          <a:p>
            <a:r>
              <a:rPr lang="en-US" dirty="0" smtClean="0">
                <a:solidFill>
                  <a:srgbClr val="843400"/>
                </a:solidFill>
              </a:rPr>
              <a:t>Future will be like today</a:t>
            </a:r>
            <a:endParaRPr lang="en-US" dirty="0">
              <a:solidFill>
                <a:srgbClr val="843400"/>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8" name="Straight Arrow Connector 47"/>
          <p:cNvCxnSpPr/>
          <p:nvPr/>
        </p:nvCxnSpPr>
        <p:spPr>
          <a:xfrm>
            <a:off x="4385732" y="3688265"/>
            <a:ext cx="1676402" cy="755304"/>
          </a:xfrm>
          <a:prstGeom prst="straightConnector1">
            <a:avLst/>
          </a:prstGeom>
          <a:ln w="25400" cap="flat" cmpd="sng" algn="ctr">
            <a:solidFill>
              <a:srgbClr val="8434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662629" y="2802637"/>
            <a:ext cx="3029477" cy="369332"/>
          </a:xfrm>
          <a:prstGeom prst="rect">
            <a:avLst/>
          </a:prstGeom>
          <a:noFill/>
        </p:spPr>
        <p:txBody>
          <a:bodyPr wrap="square" rtlCol="0">
            <a:spAutoFit/>
          </a:bodyPr>
          <a:lstStyle/>
          <a:p>
            <a:r>
              <a:rPr lang="en-US" dirty="0" smtClean="0"/>
              <a:t>Current trend will continue</a:t>
            </a:r>
            <a:endParaRPr lang="en-US" dirty="0"/>
          </a:p>
        </p:txBody>
      </p:sp>
      <p:cxnSp>
        <p:nvCxnSpPr>
          <p:cNvPr id="55" name="Straight Arrow Connector 54"/>
          <p:cNvCxnSpPr/>
          <p:nvPr/>
        </p:nvCxnSpPr>
        <p:spPr>
          <a:xfrm rot="16200000" flipH="1">
            <a:off x="6098605" y="3406430"/>
            <a:ext cx="827962" cy="359039"/>
          </a:xfrm>
          <a:prstGeom prst="straightConnector1">
            <a:avLst/>
          </a:prstGeom>
          <a:ln w="254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Tree>
    <p:extLst>
      <p:ext uri="{BB962C8B-B14F-4D97-AF65-F5344CB8AC3E}">
        <p14:creationId xmlns:p14="http://schemas.microsoft.com/office/powerpoint/2010/main" val="21618766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064657" y="3729193"/>
            <a:ext cx="3164943" cy="711200"/>
          </a:xfrm>
          <a:prstGeom prst="line">
            <a:avLst/>
          </a:prstGeom>
          <a:ln w="25400"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2" name="TextBox 41"/>
          <p:cNvSpPr txBox="1"/>
          <p:nvPr/>
        </p:nvSpPr>
        <p:spPr>
          <a:xfrm>
            <a:off x="1862656" y="3318933"/>
            <a:ext cx="2607735" cy="369332"/>
          </a:xfrm>
          <a:prstGeom prst="rect">
            <a:avLst/>
          </a:prstGeom>
          <a:noFill/>
        </p:spPr>
        <p:txBody>
          <a:bodyPr wrap="square" rtlCol="0">
            <a:spAutoFit/>
          </a:bodyPr>
          <a:lstStyle/>
          <a:p>
            <a:r>
              <a:rPr lang="en-US" dirty="0" smtClean="0">
                <a:solidFill>
                  <a:srgbClr val="843400"/>
                </a:solidFill>
              </a:rPr>
              <a:t>Future will be like today</a:t>
            </a:r>
            <a:endParaRPr lang="en-US" dirty="0">
              <a:solidFill>
                <a:srgbClr val="843400"/>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8" name="Straight Arrow Connector 47"/>
          <p:cNvCxnSpPr/>
          <p:nvPr/>
        </p:nvCxnSpPr>
        <p:spPr>
          <a:xfrm>
            <a:off x="4385732" y="3688265"/>
            <a:ext cx="1676402" cy="755304"/>
          </a:xfrm>
          <a:prstGeom prst="straightConnector1">
            <a:avLst/>
          </a:prstGeom>
          <a:ln w="25400" cap="flat" cmpd="sng" algn="ctr">
            <a:solidFill>
              <a:srgbClr val="8434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662629" y="2802637"/>
            <a:ext cx="3029477" cy="369332"/>
          </a:xfrm>
          <a:prstGeom prst="rect">
            <a:avLst/>
          </a:prstGeom>
          <a:noFill/>
        </p:spPr>
        <p:txBody>
          <a:bodyPr wrap="square" rtlCol="0">
            <a:spAutoFit/>
          </a:bodyPr>
          <a:lstStyle/>
          <a:p>
            <a:r>
              <a:rPr lang="en-US" dirty="0" smtClean="0"/>
              <a:t>Current trend will continue</a:t>
            </a:r>
            <a:endParaRPr lang="en-US" dirty="0"/>
          </a:p>
        </p:txBody>
      </p:sp>
      <p:cxnSp>
        <p:nvCxnSpPr>
          <p:cNvPr id="55" name="Straight Arrow Connector 54"/>
          <p:cNvCxnSpPr/>
          <p:nvPr/>
        </p:nvCxnSpPr>
        <p:spPr>
          <a:xfrm rot="16200000" flipH="1">
            <a:off x="6098605" y="3406430"/>
            <a:ext cx="827962" cy="359039"/>
          </a:xfrm>
          <a:prstGeom prst="straightConnector1">
            <a:avLst/>
          </a:prstGeom>
          <a:ln w="254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
        <p:nvSpPr>
          <p:cNvPr id="3" name="TextBox 2"/>
          <p:cNvSpPr txBox="1"/>
          <p:nvPr/>
        </p:nvSpPr>
        <p:spPr>
          <a:xfrm>
            <a:off x="1163142" y="2363057"/>
            <a:ext cx="7464829" cy="523220"/>
          </a:xfrm>
          <a:prstGeom prst="rect">
            <a:avLst/>
          </a:prstGeom>
          <a:noFill/>
        </p:spPr>
        <p:txBody>
          <a:bodyPr wrap="none" rtlCol="0">
            <a:spAutoFit/>
          </a:bodyPr>
          <a:lstStyle/>
          <a:p>
            <a:r>
              <a:rPr lang="en-US" sz="2800" dirty="0" smtClean="0">
                <a:solidFill>
                  <a:srgbClr val="FF0000"/>
                </a:solidFill>
              </a:rPr>
              <a:t>What does the best available science have to say?</a:t>
            </a:r>
            <a:endParaRPr lang="en-US" sz="2800" dirty="0">
              <a:solidFill>
                <a:srgbClr val="FF0000"/>
              </a:solidFill>
            </a:endParaRPr>
          </a:p>
        </p:txBody>
      </p:sp>
    </p:spTree>
    <p:extLst>
      <p:ext uri="{BB962C8B-B14F-4D97-AF65-F5344CB8AC3E}">
        <p14:creationId xmlns:p14="http://schemas.microsoft.com/office/powerpoint/2010/main" val="26878350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073357" y="2987303"/>
            <a:ext cx="3165738" cy="14562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064657" y="3729193"/>
            <a:ext cx="3164943" cy="711200"/>
          </a:xfrm>
          <a:prstGeom prst="line">
            <a:avLst/>
          </a:prstGeom>
          <a:ln w="25400"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2" name="TextBox 41"/>
          <p:cNvSpPr txBox="1"/>
          <p:nvPr/>
        </p:nvSpPr>
        <p:spPr>
          <a:xfrm>
            <a:off x="1862656" y="3318933"/>
            <a:ext cx="2607735" cy="369332"/>
          </a:xfrm>
          <a:prstGeom prst="rect">
            <a:avLst/>
          </a:prstGeom>
          <a:noFill/>
        </p:spPr>
        <p:txBody>
          <a:bodyPr wrap="square" rtlCol="0">
            <a:spAutoFit/>
          </a:bodyPr>
          <a:lstStyle/>
          <a:p>
            <a:r>
              <a:rPr lang="en-US" dirty="0" smtClean="0">
                <a:solidFill>
                  <a:srgbClr val="843400"/>
                </a:solidFill>
              </a:rPr>
              <a:t>Future will be like today</a:t>
            </a:r>
            <a:endParaRPr lang="en-US" dirty="0">
              <a:solidFill>
                <a:srgbClr val="843400"/>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6" name="Straight Arrow Connector 45"/>
          <p:cNvCxnSpPr/>
          <p:nvPr/>
        </p:nvCxnSpPr>
        <p:spPr>
          <a:xfrm>
            <a:off x="6954572" y="2796235"/>
            <a:ext cx="822858" cy="375734"/>
          </a:xfrm>
          <a:prstGeom prst="straightConnector1">
            <a:avLst/>
          </a:prstGeom>
          <a:ln w="254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385732" y="3688265"/>
            <a:ext cx="1676402" cy="755304"/>
          </a:xfrm>
          <a:prstGeom prst="straightConnector1">
            <a:avLst/>
          </a:prstGeom>
          <a:ln w="25400" cap="flat" cmpd="sng" algn="ctr">
            <a:solidFill>
              <a:srgbClr val="8434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662629" y="2802637"/>
            <a:ext cx="3029477" cy="369332"/>
          </a:xfrm>
          <a:prstGeom prst="rect">
            <a:avLst/>
          </a:prstGeom>
          <a:noFill/>
        </p:spPr>
        <p:txBody>
          <a:bodyPr wrap="square" rtlCol="0">
            <a:spAutoFit/>
          </a:bodyPr>
          <a:lstStyle/>
          <a:p>
            <a:r>
              <a:rPr lang="en-US" dirty="0" smtClean="0"/>
              <a:t>Current trend will continue</a:t>
            </a:r>
            <a:endParaRPr lang="en-US" dirty="0"/>
          </a:p>
        </p:txBody>
      </p:sp>
      <p:cxnSp>
        <p:nvCxnSpPr>
          <p:cNvPr id="55" name="Straight Arrow Connector 54"/>
          <p:cNvCxnSpPr/>
          <p:nvPr/>
        </p:nvCxnSpPr>
        <p:spPr>
          <a:xfrm rot="16200000" flipH="1">
            <a:off x="6098605" y="3406430"/>
            <a:ext cx="827962" cy="359039"/>
          </a:xfrm>
          <a:prstGeom prst="straightConnector1">
            <a:avLst/>
          </a:prstGeom>
          <a:ln w="254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
        <p:nvSpPr>
          <p:cNvPr id="28" name="TextBox 27"/>
          <p:cNvSpPr txBox="1"/>
          <p:nvPr/>
        </p:nvSpPr>
        <p:spPr>
          <a:xfrm>
            <a:off x="1168869" y="2426903"/>
            <a:ext cx="7196198" cy="523220"/>
          </a:xfrm>
          <a:prstGeom prst="rect">
            <a:avLst/>
          </a:prstGeom>
          <a:noFill/>
        </p:spPr>
        <p:txBody>
          <a:bodyPr wrap="square" rtlCol="0">
            <a:spAutoFit/>
          </a:bodyPr>
          <a:lstStyle/>
          <a:p>
            <a:r>
              <a:rPr lang="en-US" sz="1400" dirty="0" smtClean="0">
                <a:solidFill>
                  <a:srgbClr val="FF0000"/>
                </a:solidFill>
              </a:rPr>
              <a:t>Based on climate models, climate scientists overwhelmingly agree that the future will be more extreme than today</a:t>
            </a:r>
            <a:endParaRPr lang="en-US" sz="1400" dirty="0">
              <a:solidFill>
                <a:srgbClr val="FF0000"/>
              </a:solidFill>
            </a:endParaRPr>
          </a:p>
        </p:txBody>
      </p:sp>
    </p:spTree>
    <p:extLst>
      <p:ext uri="{BB962C8B-B14F-4D97-AF65-F5344CB8AC3E}">
        <p14:creationId xmlns:p14="http://schemas.microsoft.com/office/powerpoint/2010/main" val="1325572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073357" y="2987303"/>
            <a:ext cx="3165738" cy="14562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064657" y="3729193"/>
            <a:ext cx="3164943" cy="711200"/>
          </a:xfrm>
          <a:prstGeom prst="line">
            <a:avLst/>
          </a:prstGeom>
          <a:ln w="25400"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2" name="TextBox 41"/>
          <p:cNvSpPr txBox="1"/>
          <p:nvPr/>
        </p:nvSpPr>
        <p:spPr>
          <a:xfrm>
            <a:off x="1862656" y="3318933"/>
            <a:ext cx="2607735" cy="369332"/>
          </a:xfrm>
          <a:prstGeom prst="rect">
            <a:avLst/>
          </a:prstGeom>
          <a:noFill/>
        </p:spPr>
        <p:txBody>
          <a:bodyPr wrap="square" rtlCol="0">
            <a:spAutoFit/>
          </a:bodyPr>
          <a:lstStyle/>
          <a:p>
            <a:r>
              <a:rPr lang="en-US" dirty="0" smtClean="0">
                <a:solidFill>
                  <a:srgbClr val="843400"/>
                </a:solidFill>
              </a:rPr>
              <a:t>Future will be like today</a:t>
            </a:r>
            <a:endParaRPr lang="en-US" dirty="0">
              <a:solidFill>
                <a:srgbClr val="843400"/>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6" name="Straight Arrow Connector 45"/>
          <p:cNvCxnSpPr/>
          <p:nvPr/>
        </p:nvCxnSpPr>
        <p:spPr>
          <a:xfrm>
            <a:off x="6954572" y="2796235"/>
            <a:ext cx="822858" cy="375734"/>
          </a:xfrm>
          <a:prstGeom prst="straightConnector1">
            <a:avLst/>
          </a:prstGeom>
          <a:ln w="254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385732" y="3688265"/>
            <a:ext cx="1676402" cy="755304"/>
          </a:xfrm>
          <a:prstGeom prst="straightConnector1">
            <a:avLst/>
          </a:prstGeom>
          <a:ln w="25400" cap="flat" cmpd="sng" algn="ctr">
            <a:solidFill>
              <a:srgbClr val="8434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662629" y="2802637"/>
            <a:ext cx="3029477" cy="369332"/>
          </a:xfrm>
          <a:prstGeom prst="rect">
            <a:avLst/>
          </a:prstGeom>
          <a:noFill/>
        </p:spPr>
        <p:txBody>
          <a:bodyPr wrap="square" rtlCol="0">
            <a:spAutoFit/>
          </a:bodyPr>
          <a:lstStyle/>
          <a:p>
            <a:r>
              <a:rPr lang="en-US" dirty="0" smtClean="0"/>
              <a:t>Current trend will continue</a:t>
            </a:r>
            <a:endParaRPr lang="en-US" dirty="0"/>
          </a:p>
        </p:txBody>
      </p:sp>
      <p:cxnSp>
        <p:nvCxnSpPr>
          <p:cNvPr id="55" name="Straight Arrow Connector 54"/>
          <p:cNvCxnSpPr/>
          <p:nvPr/>
        </p:nvCxnSpPr>
        <p:spPr>
          <a:xfrm rot="16200000" flipH="1">
            <a:off x="6098605" y="3406430"/>
            <a:ext cx="827962" cy="359039"/>
          </a:xfrm>
          <a:prstGeom prst="straightConnector1">
            <a:avLst/>
          </a:prstGeom>
          <a:ln w="254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
        <p:nvSpPr>
          <p:cNvPr id="28" name="Arc 27"/>
          <p:cNvSpPr/>
          <p:nvPr/>
        </p:nvSpPr>
        <p:spPr>
          <a:xfrm rot="10212250">
            <a:off x="5161695" y="3368214"/>
            <a:ext cx="6811892" cy="1028923"/>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rot="9832920" flipV="1">
            <a:off x="5042748" y="2593875"/>
            <a:ext cx="7584587" cy="1543850"/>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Oval 29"/>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838157" y="2416372"/>
            <a:ext cx="4114799" cy="369332"/>
          </a:xfrm>
          <a:prstGeom prst="rect">
            <a:avLst/>
          </a:prstGeom>
          <a:noFill/>
        </p:spPr>
        <p:txBody>
          <a:bodyPr wrap="square" rtlCol="0">
            <a:spAutoFit/>
          </a:bodyPr>
          <a:lstStyle/>
          <a:p>
            <a:r>
              <a:rPr lang="en-US" dirty="0" smtClean="0">
                <a:solidFill>
                  <a:srgbClr val="FF0000"/>
                </a:solidFill>
              </a:rPr>
              <a:t>Future will be more extreme than today</a:t>
            </a:r>
            <a:endParaRPr lang="en-US" dirty="0">
              <a:solidFill>
                <a:srgbClr val="FF0000"/>
              </a:solidFill>
            </a:endParaRPr>
          </a:p>
        </p:txBody>
      </p:sp>
    </p:spTree>
    <p:extLst>
      <p:ext uri="{BB962C8B-B14F-4D97-AF65-F5344CB8AC3E}">
        <p14:creationId xmlns:p14="http://schemas.microsoft.com/office/powerpoint/2010/main" val="10140091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073357" y="2987303"/>
            <a:ext cx="3165738" cy="14562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064657" y="3729193"/>
            <a:ext cx="3164943" cy="711200"/>
          </a:xfrm>
          <a:prstGeom prst="line">
            <a:avLst/>
          </a:prstGeom>
          <a:ln w="25400"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
        <p:nvSpPr>
          <p:cNvPr id="28" name="Arc 27"/>
          <p:cNvSpPr/>
          <p:nvPr/>
        </p:nvSpPr>
        <p:spPr>
          <a:xfrm rot="10212250">
            <a:off x="5161695" y="3368214"/>
            <a:ext cx="6811892" cy="1028923"/>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rot="9832920" flipV="1">
            <a:off x="5042748" y="2593875"/>
            <a:ext cx="7584587" cy="1543850"/>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Oval 29"/>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62978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1066" y="1249051"/>
            <a:ext cx="8184741" cy="769441"/>
          </a:xfrm>
          <a:prstGeom prst="rect">
            <a:avLst/>
          </a:prstGeom>
          <a:noFill/>
        </p:spPr>
        <p:txBody>
          <a:bodyPr wrap="square" rtlCol="0">
            <a:spAutoFit/>
          </a:bodyPr>
          <a:lstStyle/>
          <a:p>
            <a:pPr algn="ctr"/>
            <a:r>
              <a:rPr lang="en-US" sz="4400" b="1" dirty="0" smtClean="0">
                <a:solidFill>
                  <a:srgbClr val="0067AC"/>
                </a:solidFill>
              </a:rPr>
              <a:t>Best </a:t>
            </a:r>
            <a:r>
              <a:rPr lang="en-US" sz="4400" b="1" smtClean="0">
                <a:solidFill>
                  <a:srgbClr val="0067AC"/>
                </a:solidFill>
              </a:rPr>
              <a:t>Available Science</a:t>
            </a:r>
            <a:endParaRPr lang="en-US" sz="4400" b="1" dirty="0">
              <a:solidFill>
                <a:srgbClr val="0067AC"/>
              </a:solidFill>
            </a:endParaRPr>
          </a:p>
        </p:txBody>
      </p:sp>
      <p:sp>
        <p:nvSpPr>
          <p:cNvPr id="28" name="Arc 27"/>
          <p:cNvSpPr/>
          <p:nvPr/>
        </p:nvSpPr>
        <p:spPr>
          <a:xfrm rot="10212250">
            <a:off x="5161695" y="3368214"/>
            <a:ext cx="6811892" cy="1028923"/>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rot="9832920" flipV="1">
            <a:off x="5042748" y="2593875"/>
            <a:ext cx="7584587" cy="1543850"/>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Oval 29"/>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20696526">
            <a:off x="5526914" y="3691778"/>
            <a:ext cx="2993127" cy="369332"/>
          </a:xfrm>
          <a:prstGeom prst="rect">
            <a:avLst/>
          </a:prstGeom>
          <a:noFill/>
        </p:spPr>
        <p:txBody>
          <a:bodyPr wrap="none" rtlCol="0">
            <a:spAutoFit/>
          </a:bodyPr>
          <a:lstStyle/>
          <a:p>
            <a:r>
              <a:rPr lang="en-US" b="1" dirty="0" smtClean="0">
                <a:solidFill>
                  <a:srgbClr val="FF0000"/>
                </a:solidFill>
              </a:rPr>
              <a:t>A Prudent View of the Future</a:t>
            </a:r>
            <a:endParaRPr lang="en-US" b="1" dirty="0">
              <a:solidFill>
                <a:srgbClr val="FF0000"/>
              </a:solidFill>
            </a:endParaRPr>
          </a:p>
        </p:txBody>
      </p:sp>
    </p:spTree>
    <p:extLst>
      <p:ext uri="{BB962C8B-B14F-4D97-AF65-F5344CB8AC3E}">
        <p14:creationId xmlns:p14="http://schemas.microsoft.com/office/powerpoint/2010/main" val="3601620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70395"/>
            <a:ext cx="8229600" cy="1143001"/>
          </a:xfrm>
        </p:spPr>
        <p:txBody>
          <a:bodyPr>
            <a:normAutofit fontScale="90000"/>
          </a:bodyPr>
          <a:lstStyle/>
          <a:p>
            <a:pPr>
              <a:defRPr/>
            </a:pPr>
            <a:r>
              <a:rPr lang="en-US" sz="3600" b="1" dirty="0" smtClean="0">
                <a:ea typeface="ＭＳ Ｐゴシック" pitchFamily="-107" charset="-128"/>
                <a:cs typeface="ＭＳ Ｐゴシック" pitchFamily="-107" charset="-128"/>
              </a:rPr>
              <a:t>Temperature </a:t>
            </a:r>
            <a:r>
              <a:rPr lang="en-US" dirty="0" smtClean="0">
                <a:ea typeface="ＭＳ Ｐゴシック" pitchFamily="-107" charset="-128"/>
                <a:cs typeface="ＭＳ Ｐゴシック" pitchFamily="-107" charset="-128"/>
              </a:rPr>
              <a:t>C</a:t>
            </a:r>
            <a:r>
              <a:rPr lang="en-US" sz="3600" b="1" dirty="0" smtClean="0">
                <a:ea typeface="ＭＳ Ｐゴシック" pitchFamily="-107" charset="-128"/>
                <a:cs typeface="ＭＳ Ｐゴシック" pitchFamily="-107" charset="-128"/>
              </a:rPr>
              <a:t>hanges are Not </a:t>
            </a:r>
            <a:r>
              <a:rPr lang="en-US" sz="3600" b="1" dirty="0">
                <a:ea typeface="ＭＳ Ｐゴシック" pitchFamily="-107" charset="-128"/>
                <a:cs typeface="ＭＳ Ｐゴシック" pitchFamily="-107" charset="-128"/>
              </a:rPr>
              <a:t/>
            </a:r>
            <a:br>
              <a:rPr lang="en-US" sz="3600" b="1" dirty="0">
                <a:ea typeface="ＭＳ Ｐゴシック" pitchFamily="-107" charset="-128"/>
                <a:cs typeface="ＭＳ Ｐゴシック" pitchFamily="-107" charset="-128"/>
              </a:rPr>
            </a:br>
            <a:r>
              <a:rPr lang="en-US" sz="3600" b="1" dirty="0">
                <a:ea typeface="ＭＳ Ｐゴシック" pitchFamily="-107" charset="-128"/>
                <a:cs typeface="ＭＳ Ｐゴシック" pitchFamily="-107" charset="-128"/>
              </a:rPr>
              <a:t>Uniform Around the Globe</a:t>
            </a:r>
          </a:p>
        </p:txBody>
      </p:sp>
      <p:pic>
        <p:nvPicPr>
          <p:cNvPr id="16387" name="Picture 2" descr="ftp://ncdcftp.ncdc.noaa.gov/pub/upload/7days/tmean.1900.2009.ann.gif"/>
          <p:cNvPicPr>
            <a:picLocks noChangeAspect="1" noChangeArrowheads="1"/>
          </p:cNvPicPr>
          <p:nvPr/>
        </p:nvPicPr>
        <p:blipFill>
          <a:blip r:embed="rId2"/>
          <a:srcRect t="7524" b="7524"/>
          <a:stretch>
            <a:fillRect/>
          </a:stretch>
        </p:blipFill>
        <p:spPr bwMode="auto">
          <a:xfrm>
            <a:off x="2169378" y="2213396"/>
            <a:ext cx="6974622" cy="4582493"/>
          </a:xfrm>
          <a:prstGeom prst="rect">
            <a:avLst/>
          </a:prstGeom>
          <a:ln>
            <a:noFill/>
          </a:ln>
          <a:effectLst>
            <a:outerShdw blurRad="292100" dist="139700" dir="2700000" algn="tl" rotWithShape="0">
              <a:srgbClr val="333333">
                <a:alpha val="65000"/>
              </a:srgbClr>
            </a:outerShdw>
          </a:effectLst>
        </p:spPr>
      </p:pic>
      <p:sp>
        <p:nvSpPr>
          <p:cNvPr id="27652" name="TextBox 3"/>
          <p:cNvSpPr txBox="1">
            <a:spLocks noChangeArrowheads="1"/>
          </p:cNvSpPr>
          <p:nvPr/>
        </p:nvSpPr>
        <p:spPr bwMode="auto">
          <a:xfrm>
            <a:off x="0" y="6488112"/>
            <a:ext cx="3200400" cy="307777"/>
          </a:xfrm>
          <a:prstGeom prst="rect">
            <a:avLst/>
          </a:prstGeom>
          <a:noFill/>
          <a:ln w="9525">
            <a:noFill/>
            <a:miter lim="800000"/>
            <a:headEnd/>
            <a:tailEnd/>
          </a:ln>
        </p:spPr>
        <p:txBody>
          <a:bodyPr>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664"/>
            <a:ext cx="8305800" cy="1143000"/>
          </a:xfrm>
        </p:spPr>
        <p:txBody>
          <a:bodyPr>
            <a:normAutofit fontScale="90000"/>
          </a:bodyPr>
          <a:lstStyle/>
          <a:p>
            <a:pPr>
              <a:defRPr/>
            </a:pPr>
            <a:r>
              <a:rPr lang="en-US" sz="3600" dirty="0" smtClean="0"/>
              <a:t>Future Challenges to Adaptation in the US Midwest (near term):</a:t>
            </a:r>
            <a:endParaRPr lang="en-US" sz="3600" dirty="0"/>
          </a:p>
        </p:txBody>
      </p:sp>
      <p:sp>
        <p:nvSpPr>
          <p:cNvPr id="3" name="Content Placeholder 2"/>
          <p:cNvSpPr>
            <a:spLocks noGrp="1"/>
          </p:cNvSpPr>
          <p:nvPr>
            <p:ph idx="1"/>
          </p:nvPr>
        </p:nvSpPr>
        <p:spPr>
          <a:xfrm>
            <a:off x="1371600" y="2237789"/>
            <a:ext cx="7391400" cy="4013475"/>
          </a:xfrm>
        </p:spPr>
        <p:txBody>
          <a:bodyPr>
            <a:normAutofit fontScale="92500" lnSpcReduction="20000"/>
          </a:bodyPr>
          <a:lstStyle/>
          <a:p>
            <a:pPr>
              <a:buFont typeface="Wingdings" pitchFamily="-112" charset="2"/>
              <a:buChar char=""/>
              <a:defRPr/>
            </a:pPr>
            <a:r>
              <a:rPr lang="en-US" sz="2000" dirty="0" smtClean="0">
                <a:solidFill>
                  <a:srgbClr val="0067AC"/>
                </a:solidFill>
              </a:rPr>
              <a:t>Wetter spring and early summer:  </a:t>
            </a:r>
            <a:endParaRPr lang="en-US" sz="2000" dirty="0">
              <a:solidFill>
                <a:srgbClr val="708F24"/>
              </a:solidFill>
            </a:endParaRPr>
          </a:p>
          <a:p>
            <a:pPr lvl="2">
              <a:buFont typeface="Wingdings" pitchFamily="-112" charset="2"/>
              <a:buChar char=""/>
              <a:defRPr/>
            </a:pPr>
            <a:r>
              <a:rPr lang="en-US" sz="1400" dirty="0" smtClean="0">
                <a:solidFill>
                  <a:srgbClr val="708F24"/>
                </a:solidFill>
              </a:rPr>
              <a:t>Continued challenges to early field work</a:t>
            </a:r>
          </a:p>
          <a:p>
            <a:pPr lvl="2">
              <a:buFont typeface="Wingdings" pitchFamily="-112" charset="2"/>
              <a:buChar char=""/>
              <a:defRPr/>
            </a:pPr>
            <a:r>
              <a:rPr lang="en-US" sz="1400" dirty="0" smtClean="0">
                <a:solidFill>
                  <a:srgbClr val="708F24"/>
                </a:solidFill>
              </a:rPr>
              <a:t>More soil compaction</a:t>
            </a:r>
          </a:p>
          <a:p>
            <a:pPr lvl="2">
              <a:buFont typeface="Wingdings" pitchFamily="-112" charset="2"/>
              <a:buChar char=""/>
              <a:defRPr/>
            </a:pPr>
            <a:r>
              <a:rPr lang="en-US" sz="1400" dirty="0" smtClean="0">
                <a:solidFill>
                  <a:srgbClr val="708F24"/>
                </a:solidFill>
              </a:rPr>
              <a:t>Delayed planting</a:t>
            </a:r>
          </a:p>
          <a:p>
            <a:pPr>
              <a:buFont typeface="Wingdings" pitchFamily="-112" charset="2"/>
              <a:buChar char=""/>
              <a:defRPr/>
            </a:pPr>
            <a:r>
              <a:rPr lang="en-US" sz="2000" dirty="0" smtClean="0">
                <a:solidFill>
                  <a:srgbClr val="0067AC"/>
                </a:solidFill>
              </a:rPr>
              <a:t>More frequent and higher-intensity extreme rain events: </a:t>
            </a:r>
            <a:r>
              <a:rPr lang="en-US" sz="2000" dirty="0" smtClean="0">
                <a:solidFill>
                  <a:srgbClr val="708F24"/>
                </a:solidFill>
              </a:rPr>
              <a:t> </a:t>
            </a:r>
          </a:p>
          <a:p>
            <a:pPr lvl="2">
              <a:buFont typeface="Wingdings" pitchFamily="-112" charset="2"/>
              <a:buChar char=""/>
              <a:defRPr/>
            </a:pPr>
            <a:r>
              <a:rPr lang="en-US" sz="1400" dirty="0" smtClean="0">
                <a:solidFill>
                  <a:srgbClr val="708F24"/>
                </a:solidFill>
              </a:rPr>
              <a:t>Water-logged soils</a:t>
            </a:r>
          </a:p>
          <a:p>
            <a:pPr lvl="2">
              <a:buFont typeface="Wingdings" pitchFamily="-112" charset="2"/>
              <a:buChar char=""/>
              <a:defRPr/>
            </a:pPr>
            <a:r>
              <a:rPr lang="en-US" sz="1400" dirty="0" smtClean="0">
                <a:solidFill>
                  <a:srgbClr val="708F24"/>
                </a:solidFill>
              </a:rPr>
              <a:t>Lack of oxygen to roots</a:t>
            </a:r>
          </a:p>
          <a:p>
            <a:pPr lvl="2">
              <a:buFont typeface="Wingdings" pitchFamily="-112" charset="2"/>
              <a:buChar char=""/>
              <a:defRPr/>
            </a:pPr>
            <a:r>
              <a:rPr lang="en-US" sz="1400" dirty="0">
                <a:solidFill>
                  <a:srgbClr val="708F24"/>
                </a:solidFill>
              </a:rPr>
              <a:t>M</a:t>
            </a:r>
            <a:r>
              <a:rPr lang="en-US" sz="1400" dirty="0" smtClean="0">
                <a:solidFill>
                  <a:srgbClr val="708F24"/>
                </a:solidFill>
              </a:rPr>
              <a:t>ore ponding (rural roads are becoming levees)</a:t>
            </a:r>
          </a:p>
          <a:p>
            <a:pPr lvl="2">
              <a:buFont typeface="Wingdings" pitchFamily="-112" charset="2"/>
              <a:buChar char=""/>
              <a:defRPr/>
            </a:pPr>
            <a:r>
              <a:rPr lang="en-US" sz="1400" dirty="0" smtClean="0">
                <a:solidFill>
                  <a:srgbClr val="708F24"/>
                </a:solidFill>
              </a:rPr>
              <a:t>Additional installation of  subsurface tile drainage is inundating downstream urban areas</a:t>
            </a:r>
          </a:p>
          <a:p>
            <a:pPr lvl="2">
              <a:buFont typeface="Wingdings" pitchFamily="-112" charset="2"/>
              <a:buChar char=""/>
              <a:defRPr/>
            </a:pPr>
            <a:r>
              <a:rPr lang="en-US" sz="1400" dirty="0">
                <a:solidFill>
                  <a:srgbClr val="708F24"/>
                </a:solidFill>
              </a:rPr>
              <a:t>L</a:t>
            </a:r>
            <a:r>
              <a:rPr lang="en-US" sz="1400" dirty="0" smtClean="0">
                <a:solidFill>
                  <a:srgbClr val="708F24"/>
                </a:solidFill>
              </a:rPr>
              <a:t>oss of nitrogen</a:t>
            </a:r>
          </a:p>
          <a:p>
            <a:pPr>
              <a:buFont typeface="Wingdings" pitchFamily="-112" charset="2"/>
              <a:buChar char=""/>
              <a:defRPr/>
            </a:pPr>
            <a:r>
              <a:rPr lang="en-US" sz="2000" dirty="0" smtClean="0">
                <a:solidFill>
                  <a:srgbClr val="0067AC"/>
                </a:solidFill>
              </a:rPr>
              <a:t>Higher daily average temperatures (due to higher night-time temperatures):</a:t>
            </a:r>
            <a:r>
              <a:rPr lang="en-US" sz="2000" dirty="0" smtClean="0">
                <a:solidFill>
                  <a:srgbClr val="708F24"/>
                </a:solidFill>
              </a:rPr>
              <a:t> </a:t>
            </a:r>
          </a:p>
          <a:p>
            <a:pPr lvl="2">
              <a:buFont typeface="Wingdings" pitchFamily="-112" charset="2"/>
              <a:buChar char=""/>
              <a:defRPr/>
            </a:pPr>
            <a:r>
              <a:rPr lang="en-US" sz="1400" dirty="0" smtClean="0">
                <a:solidFill>
                  <a:srgbClr val="708F24"/>
                </a:solidFill>
              </a:rPr>
              <a:t>Differential acceleration of reproductive processes: pollination failure</a:t>
            </a:r>
          </a:p>
          <a:p>
            <a:pPr lvl="2">
              <a:buFont typeface="Wingdings" pitchFamily="-112" charset="2"/>
              <a:buChar char=""/>
              <a:defRPr/>
            </a:pPr>
            <a:r>
              <a:rPr lang="en-US" sz="1400" dirty="0" smtClean="0">
                <a:solidFill>
                  <a:srgbClr val="708F24"/>
                </a:solidFill>
              </a:rPr>
              <a:t>During grain-filling periods leads to higher nighttime respiration and reduced grain weight</a:t>
            </a:r>
          </a:p>
          <a:p>
            <a:pPr lvl="2">
              <a:buFont typeface="Wingdings" pitchFamily="-112" charset="2"/>
              <a:buChar char=""/>
              <a:defRPr/>
            </a:pPr>
            <a:r>
              <a:rPr lang="en-US" sz="1400" dirty="0" smtClean="0">
                <a:solidFill>
                  <a:srgbClr val="708F24"/>
                </a:solidFill>
              </a:rPr>
              <a:t>Loss of soil carbon</a:t>
            </a:r>
          </a:p>
          <a:p>
            <a:pPr>
              <a:buFont typeface="Wingdings" pitchFamily="-112" charset="2"/>
              <a:buChar char=""/>
              <a:defRPr/>
            </a:pPr>
            <a:r>
              <a:rPr lang="en-US" sz="2000" dirty="0" smtClean="0">
                <a:solidFill>
                  <a:srgbClr val="0067AC"/>
                </a:solidFill>
              </a:rPr>
              <a:t>Increased humidity</a:t>
            </a:r>
            <a:r>
              <a:rPr lang="en-US" sz="2000" dirty="0" smtClean="0">
                <a:solidFill>
                  <a:srgbClr val="708F24"/>
                </a:solidFill>
              </a:rPr>
              <a:t>:  </a:t>
            </a:r>
            <a:endParaRPr lang="en-US" sz="2000" dirty="0">
              <a:solidFill>
                <a:srgbClr val="708F24"/>
              </a:solidFill>
            </a:endParaRPr>
          </a:p>
          <a:p>
            <a:pPr lvl="2">
              <a:buFont typeface="Wingdings" pitchFamily="-112" charset="2"/>
              <a:buChar char=""/>
              <a:defRPr/>
            </a:pPr>
            <a:r>
              <a:rPr lang="en-US" sz="1400" dirty="0" smtClean="0">
                <a:solidFill>
                  <a:srgbClr val="708F24"/>
                </a:solidFill>
              </a:rPr>
              <a:t>More pressure from pests and pathogens</a:t>
            </a:r>
          </a:p>
          <a:p>
            <a:pPr lvl="2">
              <a:buFont typeface="Wingdings" pitchFamily="-112" charset="2"/>
              <a:buChar char=""/>
              <a:defRPr/>
            </a:pPr>
            <a:r>
              <a:rPr lang="en-US" sz="1400" dirty="0">
                <a:solidFill>
                  <a:srgbClr val="708F24"/>
                </a:solidFill>
              </a:rPr>
              <a:t>M</a:t>
            </a:r>
            <a:r>
              <a:rPr lang="en-US" sz="1400" dirty="0" smtClean="0">
                <a:solidFill>
                  <a:srgbClr val="708F24"/>
                </a:solidFill>
              </a:rPr>
              <a:t>ultiple stressors</a:t>
            </a:r>
            <a:endParaRPr lang="en-US" dirty="0">
              <a:solidFill>
                <a:srgbClr val="C2251F"/>
              </a:solidFill>
            </a:endParaRPr>
          </a:p>
        </p:txBody>
      </p:sp>
    </p:spTree>
    <p:extLst>
      <p:ext uri="{BB962C8B-B14F-4D97-AF65-F5344CB8AC3E}">
        <p14:creationId xmlns:p14="http://schemas.microsoft.com/office/powerpoint/2010/main" val="205603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1164"/>
            <a:ext cx="8305800" cy="1143000"/>
          </a:xfrm>
        </p:spPr>
        <p:txBody>
          <a:bodyPr>
            <a:normAutofit fontScale="90000"/>
          </a:bodyPr>
          <a:lstStyle/>
          <a:p>
            <a:pPr>
              <a:defRPr/>
            </a:pPr>
            <a:r>
              <a:rPr lang="en-US" sz="3600" dirty="0" smtClean="0"/>
              <a:t>Future Challenges to Adaptation in the US Midwest (long-term, occasional short-term):</a:t>
            </a:r>
            <a:endParaRPr lang="en-US" sz="3600" dirty="0"/>
          </a:p>
        </p:txBody>
      </p:sp>
      <p:sp>
        <p:nvSpPr>
          <p:cNvPr id="3" name="Content Placeholder 2"/>
          <p:cNvSpPr>
            <a:spLocks noGrp="1"/>
          </p:cNvSpPr>
          <p:nvPr>
            <p:ph idx="1"/>
          </p:nvPr>
        </p:nvSpPr>
        <p:spPr>
          <a:xfrm>
            <a:off x="1371600" y="2784164"/>
            <a:ext cx="7391400" cy="3819836"/>
          </a:xfrm>
        </p:spPr>
        <p:txBody>
          <a:bodyPr>
            <a:normAutofit/>
          </a:bodyPr>
          <a:lstStyle/>
          <a:p>
            <a:pPr>
              <a:buFont typeface="Wingdings" pitchFamily="-112" charset="2"/>
              <a:buChar char=""/>
              <a:defRPr/>
            </a:pPr>
            <a:r>
              <a:rPr lang="en-US" sz="2400" dirty="0" smtClean="0">
                <a:solidFill>
                  <a:srgbClr val="0067AC"/>
                </a:solidFill>
              </a:rPr>
              <a:t>Drought pattern from the west or south occasionally spills into Midwest:  </a:t>
            </a:r>
            <a:endParaRPr lang="en-US" sz="2400" dirty="0">
              <a:solidFill>
                <a:srgbClr val="708F24"/>
              </a:solidFill>
            </a:endParaRPr>
          </a:p>
          <a:p>
            <a:pPr lvl="2">
              <a:buFont typeface="Wingdings" pitchFamily="-112" charset="2"/>
              <a:buChar char=""/>
              <a:defRPr/>
            </a:pPr>
            <a:r>
              <a:rPr lang="en-US" sz="1800" dirty="0" smtClean="0">
                <a:solidFill>
                  <a:srgbClr val="708F24"/>
                </a:solidFill>
              </a:rPr>
              <a:t>Underlying warming of the last 40 years caused by rise in CO</a:t>
            </a:r>
            <a:r>
              <a:rPr lang="en-US" sz="1800" baseline="-25000" dirty="0" smtClean="0">
                <a:solidFill>
                  <a:srgbClr val="708F24"/>
                </a:solidFill>
              </a:rPr>
              <a:t>2</a:t>
            </a:r>
            <a:r>
              <a:rPr lang="en-US" sz="1800" dirty="0" smtClean="0">
                <a:solidFill>
                  <a:srgbClr val="708F24"/>
                </a:solidFill>
              </a:rPr>
              <a:t> that has been buffered by high evaporative and transpiration cooling is unmasked </a:t>
            </a:r>
          </a:p>
          <a:p>
            <a:pPr lvl="2">
              <a:buFont typeface="Wingdings" pitchFamily="-112" charset="2"/>
              <a:buChar char=""/>
              <a:defRPr/>
            </a:pPr>
            <a:r>
              <a:rPr lang="en-US" sz="1800" dirty="0" smtClean="0">
                <a:solidFill>
                  <a:srgbClr val="708F24"/>
                </a:solidFill>
              </a:rPr>
              <a:t>High plant populations not sustainable on reduced moisture</a:t>
            </a:r>
          </a:p>
          <a:p>
            <a:pPr lvl="2">
              <a:buFont typeface="Wingdings" pitchFamily="-112" charset="2"/>
              <a:buChar char=""/>
              <a:defRPr/>
            </a:pPr>
            <a:r>
              <a:rPr lang="en-US" sz="1800" dirty="0" smtClean="0">
                <a:solidFill>
                  <a:srgbClr val="708F24"/>
                </a:solidFill>
              </a:rPr>
              <a:t>Prairie fires</a:t>
            </a:r>
          </a:p>
          <a:p>
            <a:pPr lvl="2">
              <a:buFont typeface="Wingdings" pitchFamily="-112" charset="2"/>
              <a:buChar char=""/>
              <a:defRPr/>
            </a:pPr>
            <a:r>
              <a:rPr lang="en-US" sz="1800" dirty="0" smtClean="0">
                <a:solidFill>
                  <a:srgbClr val="708F24"/>
                </a:solidFill>
              </a:rPr>
              <a:t>Wind erosion of soils</a:t>
            </a:r>
          </a:p>
          <a:p>
            <a:pPr>
              <a:buFont typeface="Wingdings" pitchFamily="-112" charset="2"/>
              <a:buChar char=""/>
              <a:defRPr/>
            </a:pPr>
            <a:r>
              <a:rPr lang="en-US" sz="2400" dirty="0" smtClean="0">
                <a:solidFill>
                  <a:srgbClr val="0067AC"/>
                </a:solidFill>
              </a:rPr>
              <a:t>Overwintering of pests and pathogens formerly not able to survive extreme cold temperatures </a:t>
            </a:r>
            <a:r>
              <a:rPr lang="en-US" sz="2400" dirty="0" smtClean="0">
                <a:solidFill>
                  <a:srgbClr val="708F24"/>
                </a:solidFill>
              </a:rPr>
              <a:t> </a:t>
            </a:r>
          </a:p>
        </p:txBody>
      </p:sp>
    </p:spTree>
    <p:extLst>
      <p:ext uri="{BB962C8B-B14F-4D97-AF65-F5344CB8AC3E}">
        <p14:creationId xmlns:p14="http://schemas.microsoft.com/office/powerpoint/2010/main" val="8628705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058" y="1896533"/>
            <a:ext cx="7561478" cy="4154983"/>
          </a:xfrm>
          <a:prstGeom prst="rect">
            <a:avLst/>
          </a:prstGeom>
          <a:noFill/>
        </p:spPr>
        <p:txBody>
          <a:bodyPr wrap="square" rtlCol="0">
            <a:spAutoFit/>
          </a:bodyPr>
          <a:lstStyle/>
          <a:p>
            <a:pPr algn="ctr"/>
            <a:r>
              <a:rPr lang="en-US" sz="4400" b="1" dirty="0" smtClean="0">
                <a:solidFill>
                  <a:srgbClr val="0067AC"/>
                </a:solidFill>
              </a:rPr>
              <a:t>Sustaining agricultural production without depleting natural resources will become increasingly difficulty with increasing levels of climate change</a:t>
            </a:r>
          </a:p>
        </p:txBody>
      </p:sp>
    </p:spTree>
    <p:extLst>
      <p:ext uri="{BB962C8B-B14F-4D97-AF65-F5344CB8AC3E}">
        <p14:creationId xmlns:p14="http://schemas.microsoft.com/office/powerpoint/2010/main" val="18132412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77333" y="1515533"/>
            <a:ext cx="8094134" cy="5071534"/>
          </a:xfrm>
        </p:spPr>
        <p:txBody>
          <a:bodyPr>
            <a:normAutofit/>
          </a:bodyPr>
          <a:lstStyle/>
          <a:p>
            <a:pPr>
              <a:lnSpc>
                <a:spcPct val="90000"/>
              </a:lnSpc>
              <a:buFont typeface="Wingdings" charset="2"/>
              <a:buChar char=""/>
              <a:defRPr/>
            </a:pPr>
            <a:r>
              <a:rPr lang="en-US" sz="3200" b="1" dirty="0" smtClean="0">
                <a:solidFill>
                  <a:srgbClr val="2A3F9C"/>
                </a:solidFill>
                <a:latin typeface="Arial" charset="0"/>
              </a:rPr>
              <a:t>Adapting animal agriculture to climate change</a:t>
            </a:r>
          </a:p>
          <a:p>
            <a:pPr lvl="2">
              <a:lnSpc>
                <a:spcPct val="90000"/>
              </a:lnSpc>
              <a:buFont typeface="Wingdings" charset="2"/>
              <a:buChar char=""/>
              <a:defRPr/>
            </a:pPr>
            <a:r>
              <a:rPr lang="en-US" sz="2400" dirty="0" smtClean="0">
                <a:solidFill>
                  <a:srgbClr val="869745"/>
                </a:solidFill>
                <a:latin typeface="Arial" charset="0"/>
              </a:rPr>
              <a:t>Weight gain (genetics, nutrition, management)</a:t>
            </a:r>
          </a:p>
          <a:p>
            <a:pPr lvl="2">
              <a:lnSpc>
                <a:spcPct val="90000"/>
              </a:lnSpc>
              <a:buFont typeface="Wingdings" charset="2"/>
              <a:buChar char=""/>
              <a:defRPr/>
            </a:pPr>
            <a:r>
              <a:rPr lang="en-US" sz="2400" dirty="0" smtClean="0">
                <a:solidFill>
                  <a:srgbClr val="869745"/>
                </a:solidFill>
                <a:latin typeface="Arial" charset="0"/>
              </a:rPr>
              <a:t>Milk production (genetics, nutrition, management)</a:t>
            </a:r>
          </a:p>
          <a:p>
            <a:pPr lvl="2">
              <a:lnSpc>
                <a:spcPct val="90000"/>
              </a:lnSpc>
              <a:buFont typeface="Wingdings" charset="2"/>
              <a:buChar char=""/>
              <a:defRPr/>
            </a:pPr>
            <a:r>
              <a:rPr lang="en-US" sz="2400" dirty="0" smtClean="0">
                <a:solidFill>
                  <a:srgbClr val="869745"/>
                </a:solidFill>
                <a:latin typeface="Arial" charset="0"/>
              </a:rPr>
              <a:t>Egg production (genetics, nutrition, management)</a:t>
            </a:r>
          </a:p>
          <a:p>
            <a:pPr lvl="2">
              <a:lnSpc>
                <a:spcPct val="90000"/>
              </a:lnSpc>
              <a:buFont typeface="Wingdings" charset="2"/>
              <a:buChar char=""/>
              <a:defRPr/>
            </a:pPr>
            <a:r>
              <a:rPr lang="en-US" sz="2400" dirty="0">
                <a:solidFill>
                  <a:srgbClr val="869745"/>
                </a:solidFill>
                <a:latin typeface="Arial" charset="0"/>
              </a:rPr>
              <a:t>Heat, humidity, freeze-thaw, </a:t>
            </a:r>
            <a:r>
              <a:rPr lang="en-US" sz="2400" dirty="0" smtClean="0">
                <a:solidFill>
                  <a:srgbClr val="869745"/>
                </a:solidFill>
                <a:latin typeface="Arial" charset="0"/>
              </a:rPr>
              <a:t>snow</a:t>
            </a:r>
          </a:p>
          <a:p>
            <a:pPr lvl="2">
              <a:lnSpc>
                <a:spcPct val="90000"/>
              </a:lnSpc>
              <a:buFont typeface="Wingdings" charset="2"/>
              <a:buChar char=""/>
              <a:defRPr/>
            </a:pPr>
            <a:r>
              <a:rPr lang="en-US" sz="2400" dirty="0" smtClean="0">
                <a:solidFill>
                  <a:srgbClr val="869745"/>
                </a:solidFill>
                <a:latin typeface="Arial" charset="0"/>
              </a:rPr>
              <a:t>Disease, pests, pathogens (zoonosis)</a:t>
            </a:r>
          </a:p>
          <a:p>
            <a:pPr lvl="2">
              <a:lnSpc>
                <a:spcPct val="90000"/>
              </a:lnSpc>
              <a:buFont typeface="Wingdings" charset="2"/>
              <a:buChar char=""/>
              <a:defRPr/>
            </a:pPr>
            <a:r>
              <a:rPr lang="en-US" sz="2400" dirty="0" smtClean="0">
                <a:solidFill>
                  <a:srgbClr val="869745"/>
                </a:solidFill>
                <a:latin typeface="Arial" charset="0"/>
              </a:rPr>
              <a:t>Reproductive success</a:t>
            </a:r>
          </a:p>
          <a:p>
            <a:pPr lvl="2">
              <a:lnSpc>
                <a:spcPct val="90000"/>
              </a:lnSpc>
              <a:buFont typeface="Wingdings" charset="2"/>
              <a:buChar char=""/>
              <a:defRPr/>
            </a:pPr>
            <a:r>
              <a:rPr lang="en-US" sz="2400" dirty="0" smtClean="0">
                <a:solidFill>
                  <a:srgbClr val="869745"/>
                </a:solidFill>
                <a:latin typeface="Arial" charset="0"/>
              </a:rPr>
              <a:t>Nutrition (declining grain &amp; forage quality)</a:t>
            </a:r>
          </a:p>
          <a:p>
            <a:pPr lvl="2">
              <a:lnSpc>
                <a:spcPct val="90000"/>
              </a:lnSpc>
              <a:buFont typeface="Wingdings" charset="2"/>
              <a:buChar char=""/>
              <a:defRPr/>
            </a:pPr>
            <a:endParaRPr lang="en-US" dirty="0" smtClean="0">
              <a:solidFill>
                <a:srgbClr val="2A3F9C"/>
              </a:solidFill>
              <a:latin typeface="Arial" charset="0"/>
            </a:endParaRPr>
          </a:p>
        </p:txBody>
      </p:sp>
    </p:spTree>
    <p:extLst>
      <p:ext uri="{BB962C8B-B14F-4D97-AF65-F5344CB8AC3E}">
        <p14:creationId xmlns:p14="http://schemas.microsoft.com/office/powerpoint/2010/main" val="4442668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4" name="Text Box 4"/>
          <p:cNvSpPr txBox="1">
            <a:spLocks noChangeArrowheads="1"/>
          </p:cNvSpPr>
          <p:nvPr/>
        </p:nvSpPr>
        <p:spPr bwMode="auto">
          <a:xfrm>
            <a:off x="1295400" y="1250950"/>
            <a:ext cx="662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b="1" i="0" dirty="0">
                <a:solidFill>
                  <a:srgbClr val="0067AC"/>
                </a:solidFill>
                <a:latin typeface="Arial" charset="0"/>
                <a:cs typeface="+mn-cs"/>
              </a:rPr>
              <a:t>Temperature-Humidity Index</a:t>
            </a:r>
          </a:p>
        </p:txBody>
      </p:sp>
      <p:sp>
        <p:nvSpPr>
          <p:cNvPr id="1039365" name="Text Box 5"/>
          <p:cNvSpPr txBox="1">
            <a:spLocks noChangeArrowheads="1"/>
          </p:cNvSpPr>
          <p:nvPr/>
        </p:nvSpPr>
        <p:spPr bwMode="auto">
          <a:xfrm>
            <a:off x="1295399" y="2098675"/>
            <a:ext cx="73744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i="0" dirty="0">
                <a:solidFill>
                  <a:srgbClr val="708F24"/>
                </a:solidFill>
                <a:cs typeface="+mn-cs"/>
              </a:rPr>
              <a:t>THI = (Dry bulb temperature  </a:t>
            </a:r>
            <a:r>
              <a:rPr lang="en-US" b="1" i="0" baseline="30000" dirty="0" err="1">
                <a:solidFill>
                  <a:srgbClr val="708F24"/>
                </a:solidFill>
                <a:cs typeface="+mn-cs"/>
              </a:rPr>
              <a:t>o</a:t>
            </a:r>
            <a:r>
              <a:rPr lang="en-US" b="1" i="0" dirty="0" err="1">
                <a:solidFill>
                  <a:srgbClr val="708F24"/>
                </a:solidFill>
                <a:cs typeface="+mn-cs"/>
              </a:rPr>
              <a:t>C</a:t>
            </a:r>
            <a:r>
              <a:rPr lang="en-US" b="1" i="0" dirty="0">
                <a:solidFill>
                  <a:srgbClr val="708F24"/>
                </a:solidFill>
                <a:cs typeface="+mn-cs"/>
              </a:rPr>
              <a:t>) + (0.36* dew point temperature </a:t>
            </a:r>
            <a:r>
              <a:rPr lang="en-US" b="1" i="0" baseline="30000" dirty="0" err="1">
                <a:solidFill>
                  <a:srgbClr val="708F24"/>
                </a:solidFill>
                <a:cs typeface="+mn-cs"/>
              </a:rPr>
              <a:t>o</a:t>
            </a:r>
            <a:r>
              <a:rPr lang="en-US" b="1" i="0" dirty="0" err="1">
                <a:solidFill>
                  <a:srgbClr val="708F24"/>
                </a:solidFill>
                <a:cs typeface="+mn-cs"/>
              </a:rPr>
              <a:t>C</a:t>
            </a:r>
            <a:r>
              <a:rPr lang="en-US" b="1" i="0" dirty="0">
                <a:solidFill>
                  <a:srgbClr val="708F24"/>
                </a:solidFill>
                <a:cs typeface="+mn-cs"/>
              </a:rPr>
              <a:t>) +41.2 </a:t>
            </a:r>
          </a:p>
        </p:txBody>
      </p:sp>
      <p:sp>
        <p:nvSpPr>
          <p:cNvPr id="1039366" name="Text Box 6"/>
          <p:cNvSpPr txBox="1">
            <a:spLocks noChangeArrowheads="1"/>
          </p:cNvSpPr>
          <p:nvPr/>
        </p:nvSpPr>
        <p:spPr bwMode="auto">
          <a:xfrm>
            <a:off x="1447800" y="2921000"/>
            <a:ext cx="70104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i="0" dirty="0">
                <a:solidFill>
                  <a:srgbClr val="708F24"/>
                </a:solidFill>
                <a:cs typeface="+mn-cs"/>
              </a:rPr>
              <a:t>THI threshold values: </a:t>
            </a:r>
          </a:p>
          <a:p>
            <a:pPr>
              <a:spcBef>
                <a:spcPct val="50000"/>
              </a:spcBef>
              <a:defRPr/>
            </a:pPr>
            <a:r>
              <a:rPr lang="en-US" i="0" dirty="0">
                <a:cs typeface="+mn-cs"/>
              </a:rPr>
              <a:t>	</a:t>
            </a:r>
            <a:r>
              <a:rPr lang="en-US" i="0" dirty="0">
                <a:solidFill>
                  <a:srgbClr val="708F24"/>
                </a:solidFill>
                <a:cs typeface="+mn-cs"/>
              </a:rPr>
              <a:t>- Dairy cows  72</a:t>
            </a:r>
          </a:p>
          <a:p>
            <a:pPr>
              <a:spcBef>
                <a:spcPct val="50000"/>
              </a:spcBef>
              <a:defRPr/>
            </a:pPr>
            <a:r>
              <a:rPr lang="en-US" i="0" dirty="0">
                <a:solidFill>
                  <a:srgbClr val="708F24"/>
                </a:solidFill>
                <a:cs typeface="+mn-cs"/>
              </a:rPr>
              <a:t>		Mild 72-79</a:t>
            </a:r>
          </a:p>
          <a:p>
            <a:pPr>
              <a:spcBef>
                <a:spcPct val="50000"/>
              </a:spcBef>
              <a:defRPr/>
            </a:pPr>
            <a:r>
              <a:rPr lang="en-US" i="0" dirty="0">
                <a:solidFill>
                  <a:srgbClr val="708F24"/>
                </a:solidFill>
                <a:cs typeface="+mn-cs"/>
              </a:rPr>
              <a:t>		Moderate 80-89</a:t>
            </a:r>
          </a:p>
          <a:p>
            <a:pPr>
              <a:spcBef>
                <a:spcPct val="50000"/>
              </a:spcBef>
              <a:defRPr/>
            </a:pPr>
            <a:r>
              <a:rPr lang="en-US" i="0" dirty="0">
                <a:solidFill>
                  <a:srgbClr val="708F24"/>
                </a:solidFill>
                <a:cs typeface="+mn-cs"/>
              </a:rPr>
              <a:t>		Severe 90-98</a:t>
            </a:r>
          </a:p>
          <a:p>
            <a:pPr>
              <a:spcBef>
                <a:spcPct val="50000"/>
              </a:spcBef>
              <a:defRPr/>
            </a:pPr>
            <a:r>
              <a:rPr lang="en-US" i="0" dirty="0">
                <a:solidFill>
                  <a:srgbClr val="708F24"/>
                </a:solidFill>
                <a:cs typeface="+mn-cs"/>
              </a:rPr>
              <a:t>		Dangerous &gt;98      </a:t>
            </a:r>
          </a:p>
          <a:p>
            <a:pPr>
              <a:spcBef>
                <a:spcPct val="50000"/>
              </a:spcBef>
              <a:defRPr/>
            </a:pPr>
            <a:r>
              <a:rPr lang="en-US" i="0" dirty="0">
                <a:solidFill>
                  <a:srgbClr val="708F24"/>
                </a:solidFill>
                <a:cs typeface="+mn-cs"/>
              </a:rPr>
              <a:t>	- Beef cattle  72 – 75     </a:t>
            </a:r>
          </a:p>
          <a:p>
            <a:pPr>
              <a:spcBef>
                <a:spcPct val="50000"/>
              </a:spcBef>
              <a:defRPr/>
            </a:pPr>
            <a:r>
              <a:rPr lang="en-US" i="0" dirty="0">
                <a:solidFill>
                  <a:srgbClr val="708F24"/>
                </a:solidFill>
                <a:cs typeface="+mn-cs"/>
              </a:rPr>
              <a:t>	- Swine  72 – 74     </a:t>
            </a:r>
          </a:p>
          <a:p>
            <a:pPr>
              <a:spcBef>
                <a:spcPct val="50000"/>
              </a:spcBef>
              <a:defRPr/>
            </a:pPr>
            <a:r>
              <a:rPr lang="en-US" i="0" dirty="0">
                <a:solidFill>
                  <a:srgbClr val="708F24"/>
                </a:solidFill>
                <a:cs typeface="+mn-cs"/>
              </a:rPr>
              <a:t>	- Poultry  70 – 78 </a:t>
            </a:r>
          </a:p>
        </p:txBody>
      </p:sp>
    </p:spTree>
    <p:extLst>
      <p:ext uri="{BB962C8B-B14F-4D97-AF65-F5344CB8AC3E}">
        <p14:creationId xmlns:p14="http://schemas.microsoft.com/office/powerpoint/2010/main" val="10042382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77333" y="1515533"/>
            <a:ext cx="8094134" cy="5071534"/>
          </a:xfrm>
        </p:spPr>
        <p:txBody>
          <a:bodyPr>
            <a:normAutofit/>
          </a:bodyPr>
          <a:lstStyle/>
          <a:p>
            <a:pPr lvl="2">
              <a:lnSpc>
                <a:spcPct val="90000"/>
              </a:lnSpc>
              <a:buFont typeface="Wingdings" charset="2"/>
              <a:buChar char=""/>
              <a:defRPr/>
            </a:pPr>
            <a:endParaRPr lang="en-US" dirty="0" smtClean="0">
              <a:solidFill>
                <a:srgbClr val="2A3F9C"/>
              </a:solidFill>
              <a:latin typeface="Arial" charset="0"/>
            </a:endParaRPr>
          </a:p>
          <a:p>
            <a:pPr>
              <a:lnSpc>
                <a:spcPct val="90000"/>
              </a:lnSpc>
              <a:buFont typeface="Wingdings" charset="2"/>
              <a:buChar char=""/>
              <a:defRPr/>
            </a:pPr>
            <a:r>
              <a:rPr lang="en-US" b="1" dirty="0" smtClean="0">
                <a:solidFill>
                  <a:srgbClr val="2A3F9C"/>
                </a:solidFill>
                <a:latin typeface="Arial" charset="0"/>
              </a:rPr>
              <a:t>Overlooked?</a:t>
            </a:r>
          </a:p>
          <a:p>
            <a:pPr lvl="2">
              <a:lnSpc>
                <a:spcPct val="90000"/>
              </a:lnSpc>
              <a:buFont typeface="Wingdings" charset="2"/>
              <a:buChar char=""/>
              <a:defRPr/>
            </a:pPr>
            <a:r>
              <a:rPr lang="en-US" dirty="0" smtClean="0">
                <a:solidFill>
                  <a:srgbClr val="869745"/>
                </a:solidFill>
                <a:latin typeface="Arial" charset="0"/>
              </a:rPr>
              <a:t>Impacts of climate change on animal agriculture need to be assessed</a:t>
            </a:r>
          </a:p>
          <a:p>
            <a:pPr lvl="2">
              <a:lnSpc>
                <a:spcPct val="90000"/>
              </a:lnSpc>
              <a:buFont typeface="Wingdings" charset="2"/>
              <a:buChar char=""/>
              <a:defRPr/>
            </a:pPr>
            <a:r>
              <a:rPr lang="en-US" dirty="0" smtClean="0">
                <a:solidFill>
                  <a:srgbClr val="869745"/>
                </a:solidFill>
                <a:latin typeface="Arial" charset="0"/>
              </a:rPr>
              <a:t>Role of animals in agricultural systems needs better clarification</a:t>
            </a:r>
          </a:p>
          <a:p>
            <a:pPr lvl="2">
              <a:lnSpc>
                <a:spcPct val="90000"/>
              </a:lnSpc>
              <a:buFont typeface="Wingdings" charset="2"/>
              <a:buChar char=""/>
              <a:defRPr/>
            </a:pPr>
            <a:r>
              <a:rPr lang="en-US" dirty="0" smtClean="0">
                <a:solidFill>
                  <a:srgbClr val="869745"/>
                </a:solidFill>
                <a:latin typeface="Arial" charset="0"/>
              </a:rPr>
              <a:t>Impacts of climate change on agricultural systems need to be assessed</a:t>
            </a:r>
          </a:p>
          <a:p>
            <a:pPr lvl="2">
              <a:lnSpc>
                <a:spcPct val="90000"/>
              </a:lnSpc>
              <a:buFont typeface="Wingdings" charset="2"/>
              <a:buChar char=""/>
              <a:defRPr/>
            </a:pPr>
            <a:r>
              <a:rPr lang="en-US" dirty="0" smtClean="0">
                <a:solidFill>
                  <a:srgbClr val="869745"/>
                </a:solidFill>
                <a:latin typeface="Arial" charset="0"/>
              </a:rPr>
              <a:t>What about global agriculture?</a:t>
            </a:r>
          </a:p>
          <a:p>
            <a:pPr lvl="2">
              <a:lnSpc>
                <a:spcPct val="90000"/>
              </a:lnSpc>
              <a:buFont typeface="Wingdings" charset="2"/>
              <a:buChar char=""/>
              <a:defRPr/>
            </a:pPr>
            <a:endParaRPr lang="en-US" dirty="0" smtClean="0">
              <a:solidFill>
                <a:srgbClr val="2A3F9C"/>
              </a:solidFill>
              <a:latin typeface="Arial" charset="0"/>
            </a:endParaRPr>
          </a:p>
        </p:txBody>
      </p:sp>
    </p:spTree>
    <p:extLst>
      <p:ext uri="{BB962C8B-B14F-4D97-AF65-F5344CB8AC3E}">
        <p14:creationId xmlns:p14="http://schemas.microsoft.com/office/powerpoint/2010/main" val="39538045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31862"/>
          </a:xfrm>
        </p:spPr>
        <p:txBody>
          <a:bodyPr/>
          <a:lstStyle/>
          <a:p>
            <a:pPr algn="ctr"/>
            <a:r>
              <a:rPr lang="en-US" dirty="0" smtClean="0"/>
              <a:t>Climate Change “Hot Spots”</a:t>
            </a:r>
            <a:endParaRPr lang="en-US" dirty="0"/>
          </a:p>
        </p:txBody>
      </p:sp>
      <p:pic>
        <p:nvPicPr>
          <p:cNvPr id="4" name="Picture 3" descr="Climate Change Hot Spot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599" y="2151062"/>
            <a:ext cx="7078134" cy="4404173"/>
          </a:xfrm>
          <a:prstGeom prst="rect">
            <a:avLst/>
          </a:prstGeom>
        </p:spPr>
      </p:pic>
      <p:sp>
        <p:nvSpPr>
          <p:cNvPr id="5" name="TextBox 4"/>
          <p:cNvSpPr txBox="1"/>
          <p:nvPr/>
        </p:nvSpPr>
        <p:spPr>
          <a:xfrm>
            <a:off x="0" y="6502400"/>
            <a:ext cx="9144000" cy="307777"/>
          </a:xfrm>
          <a:prstGeom prst="rect">
            <a:avLst/>
          </a:prstGeom>
          <a:noFill/>
        </p:spPr>
        <p:txBody>
          <a:bodyPr wrap="square" rtlCol="0">
            <a:spAutoFit/>
          </a:bodyPr>
          <a:lstStyle/>
          <a:p>
            <a:pPr algn="ctr"/>
            <a:r>
              <a:rPr lang="en-US" sz="1400" dirty="0" err="1" smtClean="0">
                <a:solidFill>
                  <a:srgbClr val="FF0000"/>
                </a:solidFill>
              </a:rPr>
              <a:t>Giorgi</a:t>
            </a:r>
            <a:r>
              <a:rPr lang="en-US" sz="1400" dirty="0" smtClean="0">
                <a:solidFill>
                  <a:srgbClr val="FF0000"/>
                </a:solidFill>
              </a:rPr>
              <a:t>, F, 2006:  Climate change hot spots.  </a:t>
            </a:r>
            <a:r>
              <a:rPr lang="en-US" sz="1400" i="1" dirty="0" smtClean="0">
                <a:solidFill>
                  <a:srgbClr val="FF0000"/>
                </a:solidFill>
              </a:rPr>
              <a:t>Geophysical Research Letters</a:t>
            </a:r>
            <a:r>
              <a:rPr lang="en-US" sz="1400" dirty="0" smtClean="0">
                <a:solidFill>
                  <a:srgbClr val="FF0000"/>
                </a:solidFill>
              </a:rPr>
              <a:t>, </a:t>
            </a:r>
            <a:r>
              <a:rPr lang="fr-FR" sz="1400" b="1" dirty="0">
                <a:solidFill>
                  <a:srgbClr val="FF0000"/>
                </a:solidFill>
              </a:rPr>
              <a:t>33</a:t>
            </a:r>
            <a:r>
              <a:rPr lang="fr-FR" sz="1400" dirty="0">
                <a:solidFill>
                  <a:srgbClr val="FF0000"/>
                </a:solidFill>
              </a:rPr>
              <a:t>, L08707, doi:10.1029/2006GL025734, 2006</a:t>
            </a:r>
            <a:r>
              <a:rPr lang="en-US" sz="1400" dirty="0" smtClean="0">
                <a:solidFill>
                  <a:srgbClr val="FF0000"/>
                </a:solidFill>
              </a:rPr>
              <a:t>  </a:t>
            </a:r>
            <a:endParaRPr lang="en-US" sz="1400" dirty="0">
              <a:solidFill>
                <a:srgbClr val="FF0000"/>
              </a:solidFill>
            </a:endParaRPr>
          </a:p>
        </p:txBody>
      </p:sp>
    </p:spTree>
    <p:extLst>
      <p:ext uri="{BB962C8B-B14F-4D97-AF65-F5344CB8AC3E}">
        <p14:creationId xmlns:p14="http://schemas.microsoft.com/office/powerpoint/2010/main" val="36808512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068028"/>
            <a:ext cx="9144000" cy="712019"/>
          </a:xfrm>
        </p:spPr>
        <p:txBody>
          <a:bodyPr/>
          <a:lstStyle/>
          <a:p>
            <a:pPr algn="ctr">
              <a:defRPr/>
            </a:pPr>
            <a:r>
              <a:rPr lang="en-US" b="1" dirty="0" smtClean="0"/>
              <a:t>Summary</a:t>
            </a:r>
            <a:endParaRPr lang="en-US" b="1" dirty="0"/>
          </a:p>
        </p:txBody>
      </p:sp>
      <p:sp>
        <p:nvSpPr>
          <p:cNvPr id="7" name="Content Placeholder 6"/>
          <p:cNvSpPr>
            <a:spLocks noGrp="1"/>
          </p:cNvSpPr>
          <p:nvPr>
            <p:ph idx="1"/>
          </p:nvPr>
        </p:nvSpPr>
        <p:spPr>
          <a:xfrm>
            <a:off x="461770" y="1780047"/>
            <a:ext cx="8377430" cy="5077953"/>
          </a:xfrm>
        </p:spPr>
        <p:txBody>
          <a:bodyPr>
            <a:normAutofit/>
          </a:bodyPr>
          <a:lstStyle/>
          <a:p>
            <a:pPr>
              <a:buFont typeface="Wingdings" pitchFamily="-112" charset="2"/>
              <a:buChar char=""/>
              <a:defRPr/>
            </a:pPr>
            <a:r>
              <a:rPr lang="en-US" sz="2400" dirty="0" smtClean="0">
                <a:solidFill>
                  <a:srgbClr val="708F24"/>
                </a:solidFill>
              </a:rPr>
              <a:t>Global temperature trends of the 20</a:t>
            </a:r>
            <a:r>
              <a:rPr lang="en-US" sz="2400" baseline="30000" dirty="0" smtClean="0">
                <a:solidFill>
                  <a:srgbClr val="708F24"/>
                </a:solidFill>
              </a:rPr>
              <a:t>th</a:t>
            </a:r>
            <a:r>
              <a:rPr lang="en-US" sz="2400" dirty="0" smtClean="0">
                <a:solidFill>
                  <a:srgbClr val="708F24"/>
                </a:solidFill>
              </a:rPr>
              <a:t> C cannot be explained on the basis of natural variation alone</a:t>
            </a:r>
          </a:p>
          <a:p>
            <a:pPr>
              <a:buFont typeface="Wingdings" pitchFamily="-112" charset="2"/>
              <a:buChar char=""/>
              <a:defRPr/>
            </a:pPr>
            <a:r>
              <a:rPr lang="en-US" sz="2400" dirty="0" smtClean="0">
                <a:solidFill>
                  <a:srgbClr val="708F24"/>
                </a:solidFill>
              </a:rPr>
              <a:t>Models that explain these trends, when projected into the future, indicate a 1.5-6.5</a:t>
            </a:r>
            <a:r>
              <a:rPr lang="en-US" sz="2400" baseline="30000" dirty="0" smtClean="0">
                <a:solidFill>
                  <a:srgbClr val="708F24"/>
                </a:solidFill>
              </a:rPr>
              <a:t>o</a:t>
            </a:r>
            <a:r>
              <a:rPr lang="en-US" sz="2400" dirty="0" smtClean="0">
                <a:solidFill>
                  <a:srgbClr val="708F24"/>
                </a:solidFill>
              </a:rPr>
              <a:t>C warming over the 21</a:t>
            </a:r>
            <a:r>
              <a:rPr lang="en-US" sz="2400" baseline="30000" dirty="0" smtClean="0">
                <a:solidFill>
                  <a:srgbClr val="708F24"/>
                </a:solidFill>
              </a:rPr>
              <a:t>st</a:t>
            </a:r>
            <a:r>
              <a:rPr lang="en-US" sz="2400" dirty="0" smtClean="0">
                <a:solidFill>
                  <a:srgbClr val="708F24"/>
                </a:solidFill>
              </a:rPr>
              <a:t> C</a:t>
            </a:r>
          </a:p>
          <a:p>
            <a:pPr>
              <a:buFont typeface="Wingdings" pitchFamily="-112" charset="2"/>
              <a:buChar char=""/>
              <a:defRPr/>
            </a:pPr>
            <a:r>
              <a:rPr lang="en-US" sz="2400" dirty="0">
                <a:solidFill>
                  <a:srgbClr val="708F24"/>
                </a:solidFill>
              </a:rPr>
              <a:t>F</a:t>
            </a:r>
            <a:r>
              <a:rPr lang="en-US" sz="2400" dirty="0" smtClean="0">
                <a:solidFill>
                  <a:srgbClr val="708F24"/>
                </a:solidFill>
              </a:rPr>
              <a:t>armers are adapting to climate change</a:t>
            </a:r>
          </a:p>
          <a:p>
            <a:pPr>
              <a:buFont typeface="Wingdings" pitchFamily="-112" charset="2"/>
              <a:buChar char=""/>
              <a:defRPr/>
            </a:pPr>
            <a:r>
              <a:rPr lang="en-US" sz="2400" dirty="0" smtClean="0">
                <a:solidFill>
                  <a:srgbClr val="708F24"/>
                </a:solidFill>
              </a:rPr>
              <a:t>Animal agriculture is under-represented in discussions of impact of climate change on agriculture</a:t>
            </a:r>
          </a:p>
          <a:p>
            <a:pPr>
              <a:buFont typeface="Wingdings" pitchFamily="-112" charset="2"/>
              <a:buChar char=""/>
              <a:defRPr/>
            </a:pPr>
            <a:r>
              <a:rPr lang="en-US" sz="2400" b="1" dirty="0" smtClean="0">
                <a:solidFill>
                  <a:srgbClr val="708F24"/>
                </a:solidFill>
              </a:rPr>
              <a:t>The major challenge in producing food for a global society is to figure out how to </a:t>
            </a:r>
            <a:r>
              <a:rPr lang="en-US" sz="2400" b="1" i="1" dirty="0" smtClean="0">
                <a:solidFill>
                  <a:srgbClr val="C01C1A"/>
                </a:solidFill>
              </a:rPr>
              <a:t>manage the unavoidable (adaptation to climate change) </a:t>
            </a:r>
            <a:r>
              <a:rPr lang="en-US" sz="2400" b="1" dirty="0" smtClean="0">
                <a:solidFill>
                  <a:srgbClr val="708F24"/>
                </a:solidFill>
              </a:rPr>
              <a:t>while </a:t>
            </a:r>
            <a:r>
              <a:rPr lang="en-US" sz="2400" b="1" i="1" dirty="0" smtClean="0">
                <a:solidFill>
                  <a:srgbClr val="C01C1A"/>
                </a:solidFill>
              </a:rPr>
              <a:t>avoiding the unmanageable (</a:t>
            </a:r>
            <a:r>
              <a:rPr lang="en-US" sz="2400" b="1" i="1" dirty="0" err="1" smtClean="0">
                <a:solidFill>
                  <a:srgbClr val="C01C1A"/>
                </a:solidFill>
              </a:rPr>
              <a:t>mitgating</a:t>
            </a:r>
            <a:r>
              <a:rPr lang="en-US" sz="2400" b="1" i="1" dirty="0" smtClean="0">
                <a:solidFill>
                  <a:srgbClr val="C01C1A"/>
                </a:solidFill>
              </a:rPr>
              <a:t> future climate change)</a:t>
            </a:r>
          </a:p>
          <a:p>
            <a:pPr>
              <a:buFont typeface="Wingdings" pitchFamily="-112" charset="2"/>
              <a:buChar char=""/>
              <a:defRPr/>
            </a:pPr>
            <a:endParaRPr lang="en-US" sz="2800" dirty="0"/>
          </a:p>
        </p:txBody>
      </p:sp>
    </p:spTree>
    <p:extLst>
      <p:ext uri="{BB962C8B-B14F-4D97-AF65-F5344CB8AC3E}">
        <p14:creationId xmlns:p14="http://schemas.microsoft.com/office/powerpoint/2010/main" val="29444380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More Information:</a:t>
            </a:r>
            <a:endParaRPr lang="en-US" dirty="0"/>
          </a:p>
        </p:txBody>
      </p:sp>
      <p:sp>
        <p:nvSpPr>
          <p:cNvPr id="3" name="Content Placeholder 2"/>
          <p:cNvSpPr>
            <a:spLocks noGrp="1"/>
          </p:cNvSpPr>
          <p:nvPr>
            <p:ph idx="1"/>
          </p:nvPr>
        </p:nvSpPr>
        <p:spPr>
          <a:xfrm>
            <a:off x="457200" y="2151062"/>
            <a:ext cx="8229600" cy="4330699"/>
          </a:xfrm>
        </p:spPr>
        <p:txBody>
          <a:bodyPr>
            <a:normAutofit/>
          </a:bodyPr>
          <a:lstStyle/>
          <a:p>
            <a:endParaRPr lang="en-US" dirty="0" smtClean="0"/>
          </a:p>
          <a:p>
            <a:pPr algn="ctr"/>
            <a:r>
              <a:rPr lang="en-US" sz="2400" b="1" dirty="0" smtClean="0">
                <a:solidFill>
                  <a:srgbClr val="708F24"/>
                </a:solidFill>
              </a:rPr>
              <a:t>Climate Science Program</a:t>
            </a:r>
          </a:p>
          <a:p>
            <a:pPr algn="ctr"/>
            <a:r>
              <a:rPr lang="en-US" sz="2400" b="1" dirty="0" smtClean="0">
                <a:solidFill>
                  <a:srgbClr val="708F24"/>
                </a:solidFill>
              </a:rPr>
              <a:t>Iowa State University</a:t>
            </a:r>
          </a:p>
          <a:p>
            <a:pPr algn="ctr"/>
            <a:r>
              <a:rPr lang="en-US" sz="2000" dirty="0" smtClean="0">
                <a:hlinkClick r:id="rId2"/>
              </a:rPr>
              <a:t>http://climate.engineering.iastate.edu/</a:t>
            </a:r>
            <a:endParaRPr lang="en-US" sz="2000" dirty="0" smtClean="0"/>
          </a:p>
          <a:p>
            <a:pPr algn="ctr"/>
            <a:r>
              <a:rPr lang="en-US" sz="2000" dirty="0" err="1" smtClean="0">
                <a:solidFill>
                  <a:srgbClr val="FF0000"/>
                </a:solidFill>
              </a:rPr>
              <a:t>gstakle@iastate.edu</a:t>
            </a:r>
            <a:endParaRPr lang="en-US" sz="2000" dirty="0" smtClean="0">
              <a:solidFill>
                <a:srgbClr val="FF0000"/>
              </a:solidFill>
            </a:endParaRPr>
          </a:p>
          <a:p>
            <a:pPr algn="ctr"/>
            <a:endParaRPr lang="en-US" sz="2400" b="1" dirty="0" smtClean="0">
              <a:solidFill>
                <a:srgbClr val="708F24"/>
              </a:solidFill>
            </a:endParaRPr>
          </a:p>
          <a:p>
            <a:pPr algn="ctr"/>
            <a:r>
              <a:rPr lang="en-US" sz="2400" b="1" dirty="0" smtClean="0">
                <a:solidFill>
                  <a:srgbClr val="708F24"/>
                </a:solidFill>
              </a:rPr>
              <a:t>Iowa Flood Center</a:t>
            </a:r>
          </a:p>
          <a:p>
            <a:pPr algn="ctr"/>
            <a:r>
              <a:rPr lang="en-US" sz="2400" b="1" dirty="0" smtClean="0">
                <a:solidFill>
                  <a:srgbClr val="708F24"/>
                </a:solidFill>
              </a:rPr>
              <a:t>University of Iowa</a:t>
            </a:r>
          </a:p>
          <a:p>
            <a:pPr algn="ctr"/>
            <a:r>
              <a:rPr lang="en-US" sz="2000" dirty="0" smtClean="0">
                <a:hlinkClick r:id="rId3"/>
              </a:rPr>
              <a:t>http://www.iowafloodcenter.org/</a:t>
            </a:r>
            <a:endParaRPr lang="en-US" sz="2000" dirty="0" smtClean="0"/>
          </a:p>
          <a:p>
            <a:pPr algn="ctr"/>
            <a:r>
              <a:rPr lang="en-US" sz="2000" dirty="0" err="1" smtClean="0">
                <a:solidFill>
                  <a:srgbClr val="FF0000"/>
                </a:solidFill>
                <a:latin typeface="Geneva"/>
                <a:ea typeface="Geneva"/>
                <a:cs typeface="Geneva"/>
              </a:rPr>
              <a:t>witold-krajewski@uiowa.edu</a:t>
            </a:r>
            <a:endParaRPr lang="en-US" sz="2000" dirty="0" smtClean="0">
              <a:solidFill>
                <a:srgbClr val="FF0000"/>
              </a:solidFill>
            </a:endParaRPr>
          </a:p>
          <a:p>
            <a:endParaRPr lang="en-US" dirty="0"/>
          </a:p>
        </p:txBody>
      </p:sp>
    </p:spTree>
    <p:extLst>
      <p:ext uri="{BB962C8B-B14F-4D97-AF65-F5344CB8AC3E}">
        <p14:creationId xmlns:p14="http://schemas.microsoft.com/office/powerpoint/2010/main" val="596109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9200" y="912345"/>
            <a:ext cx="7772400" cy="1143000"/>
          </a:xfrm>
        </p:spPr>
        <p:txBody>
          <a:bodyPr/>
          <a:lstStyle/>
          <a:p>
            <a:pPr>
              <a:defRPr/>
            </a:pPr>
            <a:r>
              <a:rPr lang="en-US" dirty="0">
                <a:latin typeface="Arial" pitchFamily="-112" charset="0"/>
              </a:rPr>
              <a:t>For More Information</a:t>
            </a:r>
            <a:endParaRPr lang="en-US" dirty="0"/>
          </a:p>
        </p:txBody>
      </p:sp>
      <p:sp>
        <p:nvSpPr>
          <p:cNvPr id="86019" name="Rectangle 3"/>
          <p:cNvSpPr>
            <a:spLocks noGrp="1" noChangeArrowheads="1"/>
          </p:cNvSpPr>
          <p:nvPr>
            <p:ph type="body" idx="1"/>
          </p:nvPr>
        </p:nvSpPr>
        <p:spPr>
          <a:xfrm>
            <a:off x="2171700" y="2286000"/>
            <a:ext cx="5867400" cy="4114800"/>
          </a:xfrm>
        </p:spPr>
        <p:txBody>
          <a:bodyPr>
            <a:normAutofit fontScale="92500" lnSpcReduction="10000"/>
          </a:bodyPr>
          <a:lstStyle/>
          <a:p>
            <a:pPr>
              <a:lnSpc>
                <a:spcPct val="90000"/>
              </a:lnSpc>
              <a:buFont typeface="Wingdings" pitchFamily="-112" charset="2"/>
              <a:buChar char=""/>
              <a:defRPr/>
            </a:pPr>
            <a:r>
              <a:rPr lang="en-US" sz="2000" dirty="0" smtClean="0">
                <a:solidFill>
                  <a:srgbClr val="708F24"/>
                </a:solidFill>
                <a:latin typeface="Arial" pitchFamily="-112" charset="0"/>
              </a:rPr>
              <a:t>Contact </a:t>
            </a:r>
            <a:r>
              <a:rPr lang="en-US" sz="2000" dirty="0">
                <a:solidFill>
                  <a:srgbClr val="708F24"/>
                </a:solidFill>
                <a:latin typeface="Arial" pitchFamily="-112" charset="0"/>
              </a:rPr>
              <a:t>me directly: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latin typeface="Arial" pitchFamily="-112" charset="0"/>
                <a:hlinkClick r:id="rId3"/>
              </a:rPr>
              <a:t>gstakle@iastate.</a:t>
            </a:r>
            <a:r>
              <a:rPr lang="en-US" sz="2000" dirty="0" smtClean="0">
                <a:solidFill>
                  <a:srgbClr val="708F24"/>
                </a:solidFill>
                <a:latin typeface="Arial" pitchFamily="-112" charset="0"/>
                <a:hlinkClick r:id="rId3"/>
              </a:rPr>
              <a:t>edu</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Current research on regional climate and climate change is being conducted at Iowa State </a:t>
            </a:r>
            <a:r>
              <a:rPr lang="en-US" sz="2000" dirty="0" smtClean="0">
                <a:solidFill>
                  <a:srgbClr val="708F24"/>
                </a:solidFill>
                <a:latin typeface="Arial" pitchFamily="-112" charset="0"/>
              </a:rPr>
              <a:t>University </a:t>
            </a:r>
            <a:r>
              <a:rPr lang="en-US" sz="2000" dirty="0">
                <a:solidFill>
                  <a:srgbClr val="708F24"/>
                </a:solidFill>
                <a:latin typeface="Arial" pitchFamily="-112" charset="0"/>
              </a:rPr>
              <a:t>under the Regional Climate Modeling Laboratory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4"/>
              </a:rPr>
              <a:t>http://rcmlab.agron.iastate.edu</a:t>
            </a:r>
            <a:r>
              <a:rPr lang="en-US" sz="2000" dirty="0" smtClean="0">
                <a:solidFill>
                  <a:srgbClr val="708F24"/>
                </a:solidFill>
                <a:hlinkClick r:id="rId4"/>
              </a:rPr>
              <a:t>/</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North American Regional Climate Change Assessment Program</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5"/>
              </a:rPr>
              <a:t>http://www.narccap.ucar.edu</a:t>
            </a:r>
            <a:r>
              <a:rPr lang="en-US" sz="2000" dirty="0" smtClean="0">
                <a:solidFill>
                  <a:srgbClr val="708F24"/>
                </a:solidFill>
                <a:hlinkClick r:id="rId5"/>
              </a:rPr>
              <a:t>/</a:t>
            </a:r>
            <a:endParaRPr lang="en-US" sz="2000" dirty="0" smtClean="0">
              <a:solidFill>
                <a:srgbClr val="708F24"/>
              </a:solidFill>
            </a:endParaRPr>
          </a:p>
          <a:p>
            <a:pPr>
              <a:lnSpc>
                <a:spcPct val="90000"/>
              </a:lnSpc>
              <a:buFont typeface="Wingdings" pitchFamily="-112" charset="2"/>
              <a:buChar char=""/>
              <a:defRPr/>
            </a:pPr>
            <a:r>
              <a:rPr lang="en-US" sz="2000" dirty="0" smtClean="0">
                <a:solidFill>
                  <a:srgbClr val="708F24"/>
                </a:solidFill>
                <a:latin typeface="Arial" pitchFamily="-112" charset="0"/>
              </a:rPr>
              <a:t>For current activities on the ISU campus, regionally and nationally relating to climate change see the Climate Science Initiative website:</a:t>
            </a:r>
          </a:p>
          <a:p>
            <a:pPr>
              <a:lnSpc>
                <a:spcPct val="90000"/>
              </a:lnSpc>
              <a:buFont typeface="Monotype Sorts" pitchFamily="-112" charset="2"/>
              <a:buNone/>
              <a:defRPr/>
            </a:pPr>
            <a:r>
              <a:rPr lang="en-US" sz="2000" dirty="0" smtClean="0">
                <a:solidFill>
                  <a:srgbClr val="708F24"/>
                </a:solidFill>
                <a:latin typeface="Arial" pitchFamily="-112" charset="0"/>
              </a:rPr>
              <a:t>			</a:t>
            </a:r>
            <a:r>
              <a:rPr lang="en-US" sz="2000" dirty="0" smtClean="0">
                <a:solidFill>
                  <a:srgbClr val="708F24"/>
                </a:solidFill>
                <a:latin typeface="Arial" pitchFamily="-112" charset="0"/>
                <a:hlinkClick r:id="rId6"/>
              </a:rPr>
              <a:t>http://climate.engineering.iastate.edu/</a:t>
            </a:r>
            <a:endParaRPr lang="en-US" sz="2000" dirty="0" smtClean="0">
              <a:solidFill>
                <a:srgbClr val="708F24"/>
              </a:solidFill>
              <a:latin typeface="Arial" pitchFamily="-112" charset="0"/>
            </a:endParaRPr>
          </a:p>
          <a:p>
            <a:pPr>
              <a:lnSpc>
                <a:spcPct val="90000"/>
              </a:lnSpc>
              <a:buFont typeface="Monotype Sorts" pitchFamily="-112" charset="2"/>
              <a:buNone/>
              <a:defRPr/>
            </a:pPr>
            <a:endParaRPr lang="en-US" sz="1600" dirty="0" smtClean="0">
              <a:latin typeface="Arial" pitchFamily="-112" charset="0"/>
            </a:endParaRPr>
          </a:p>
          <a:p>
            <a:pPr>
              <a:lnSpc>
                <a:spcPct val="90000"/>
              </a:lnSpc>
              <a:buFont typeface="Monotype Sorts" pitchFamily="-112" charset="2"/>
              <a:buNone/>
              <a:defRPr/>
            </a:pPr>
            <a:endParaRPr lang="en-US" sz="1600" dirty="0">
              <a:latin typeface="Arial" pitchFamily="-112" charset="0"/>
            </a:endParaRPr>
          </a:p>
        </p:txBody>
      </p:sp>
      <p:sp>
        <p:nvSpPr>
          <p:cNvPr id="97284" name="Text Box 4"/>
          <p:cNvSpPr txBox="1">
            <a:spLocks noChangeArrowheads="1"/>
          </p:cNvSpPr>
          <p:nvPr/>
        </p:nvSpPr>
        <p:spPr bwMode="auto">
          <a:xfrm>
            <a:off x="0" y="6400800"/>
            <a:ext cx="5105400" cy="369332"/>
          </a:xfrm>
          <a:prstGeom prst="rect">
            <a:avLst/>
          </a:prstGeom>
          <a:noFill/>
          <a:ln w="12700">
            <a:noFill/>
            <a:miter lim="800000"/>
            <a:headEnd/>
            <a:tailEnd/>
          </a:ln>
        </p:spPr>
        <p:txBody>
          <a:bodyPr>
            <a:prstTxWarp prst="textNoShape">
              <a:avLst/>
            </a:prstTxWarp>
            <a:spAutoFit/>
          </a:bodyPr>
          <a:lstStyle/>
          <a:p>
            <a:pPr>
              <a:spcBef>
                <a:spcPct val="50000"/>
              </a:spcBef>
            </a:pPr>
            <a:r>
              <a:rPr lang="en-US" dirty="0">
                <a:solidFill>
                  <a:srgbClr val="708F24"/>
                </a:solidFill>
              </a:rPr>
              <a:t>Or just Google </a:t>
            </a:r>
            <a:r>
              <a:rPr lang="en-US" sz="1800" dirty="0">
                <a:solidFill>
                  <a:srgbClr val="708F24"/>
                </a:solidFill>
                <a:latin typeface="Engravers MT" pitchFamily="29" charset="0"/>
              </a:rPr>
              <a:t>Eugene Takle</a:t>
            </a:r>
            <a:endParaRPr lang="en-US" dirty="0">
              <a:solidFill>
                <a:srgbClr val="708F24"/>
              </a:solidFill>
            </a:endParaRPr>
          </a:p>
        </p:txBody>
      </p:sp>
    </p:spTree>
    <p:extLst>
      <p:ext uri="{BB962C8B-B14F-4D97-AF65-F5344CB8AC3E}">
        <p14:creationId xmlns:p14="http://schemas.microsoft.com/office/powerpoint/2010/main" val="261493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113" y="876300"/>
            <a:ext cx="8913813" cy="1447800"/>
          </a:xfrm>
        </p:spPr>
        <p:txBody>
          <a:bodyPr>
            <a:normAutofit/>
          </a:bodyPr>
          <a:lstStyle/>
          <a:p>
            <a:pPr algn="ctr" eaLnBrk="1" hangingPunct="1">
              <a:defRPr/>
            </a:pPr>
            <a:r>
              <a:rPr lang="en-US" sz="3200" b="1" dirty="0" smtClean="0">
                <a:latin typeface="Century Gothic" pitchFamily="-111" charset="0"/>
                <a:ea typeface="ＭＳ Ｐゴシック" pitchFamily="-111" charset="-128"/>
              </a:rPr>
              <a:t>Conditions today are unusual in the context of the last 2,000 years …</a:t>
            </a:r>
          </a:p>
        </p:txBody>
      </p:sp>
      <p:pic>
        <p:nvPicPr>
          <p:cNvPr id="30723" name="Picture 4"/>
          <p:cNvPicPr>
            <a:picLocks noChangeAspect="1"/>
          </p:cNvPicPr>
          <p:nvPr/>
        </p:nvPicPr>
        <p:blipFill>
          <a:blip r:embed="rId2"/>
          <a:srcRect t="3123" b="21866"/>
          <a:stretch>
            <a:fillRect/>
          </a:stretch>
        </p:blipFill>
        <p:spPr bwMode="auto">
          <a:xfrm>
            <a:off x="304800" y="2324100"/>
            <a:ext cx="8597900" cy="4391025"/>
          </a:xfrm>
          <a:prstGeom prst="rect">
            <a:avLst/>
          </a:prstGeom>
          <a:noFill/>
          <a:ln w="9525">
            <a:noFill/>
            <a:miter lim="800000"/>
            <a:headEnd/>
            <a:tailEnd/>
          </a:ln>
        </p:spPr>
      </p:pic>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TotalTime>
  <Words>2539</Words>
  <Application>Microsoft Office PowerPoint</Application>
  <PresentationFormat>On-screen Show (4:3)</PresentationFormat>
  <Paragraphs>409</Paragraphs>
  <Slides>79</Slides>
  <Notes>13</Notes>
  <HiddenSlides>0</HiddenSlides>
  <MMClips>0</MMClips>
  <ScaleCrop>false</ScaleCrop>
  <HeadingPairs>
    <vt:vector size="6" baseType="variant">
      <vt:variant>
        <vt:lpstr>Theme</vt:lpstr>
      </vt:variant>
      <vt:variant>
        <vt:i4>1</vt:i4>
      </vt:variant>
      <vt:variant>
        <vt:lpstr>Links</vt:lpstr>
      </vt:variant>
      <vt:variant>
        <vt:i4>8</vt:i4>
      </vt:variant>
      <vt:variant>
        <vt:lpstr>Slide Titles</vt:lpstr>
      </vt:variant>
      <vt:variant>
        <vt:i4>79</vt:i4>
      </vt:variant>
    </vt:vector>
  </HeadingPairs>
  <TitlesOfParts>
    <vt:vector size="88" baseType="lpstr">
      <vt:lpstr>Office Theme</vt:lpstr>
      <vt:lpstr>???</vt:lpstr>
      <vt:lpstr>???</vt:lpstr>
      <vt:lpstr>???</vt:lpstr>
      <vt:lpstr>???</vt:lpstr>
      <vt:lpstr>???</vt:lpstr>
      <vt:lpstr>???</vt:lpstr>
      <vt:lpstr>???</vt:lpstr>
      <vt:lpstr>???</vt:lpstr>
      <vt:lpstr>Climate Change Science and Animal Agriculture:   The Overlooked Vulnerability in Global Food Security </vt:lpstr>
      <vt:lpstr>For a copy of this presentation…</vt:lpstr>
      <vt:lpstr>Outline</vt:lpstr>
      <vt:lpstr> Climate change is one of the most important issues facing humanity </vt:lpstr>
      <vt:lpstr>PowerPoint Presentation</vt:lpstr>
      <vt:lpstr>PowerPoint Presentation</vt:lpstr>
      <vt:lpstr>Temperature Changes are Not  Uniform Around the Globe</vt:lpstr>
      <vt:lpstr>Conditions today are unusual in the context of the last 2,000 years …</vt:lpstr>
      <vt:lpstr>PowerPoint Presentation</vt:lpstr>
      <vt:lpstr>PowerPoint Presentation</vt:lpstr>
      <vt:lpstr>PowerPoint Presentation</vt:lpstr>
      <vt:lpstr>PowerPoint Presentation</vt:lpstr>
      <vt:lpstr>PowerPoint Presentation</vt:lpstr>
      <vt:lpstr>We have Moved Outside the Range of Historical Variation</vt:lpstr>
      <vt:lpstr>PowerPoint Presentation</vt:lpstr>
      <vt:lpstr>PowerPoint Presentation</vt:lpstr>
      <vt:lpstr>PowerPoint Presentation</vt:lpstr>
      <vt:lpstr>PowerPoint Presentation</vt:lpstr>
      <vt:lpstr>PowerPoint Presentation</vt:lpstr>
      <vt:lpstr>PowerPoint Presentation</vt:lpstr>
      <vt:lpstr>Projected Change in Precipitation: 2081-2099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Iowa Agricultural Producers are Adapting to Climate Change:</vt:lpstr>
      <vt:lpstr>Other Agricultural Impacts: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Challenges to Adaptation in the US Midwest (near term):</vt:lpstr>
      <vt:lpstr>Future Challenges to Adaptation in the US Midwest (long-term, occasional short-term):</vt:lpstr>
      <vt:lpstr>PowerPoint Presentation</vt:lpstr>
      <vt:lpstr>PowerPoint Presentation</vt:lpstr>
      <vt:lpstr>PowerPoint Presentation</vt:lpstr>
      <vt:lpstr>PowerPoint Presentation</vt:lpstr>
      <vt:lpstr>Climate Change “Hot Spots”</vt:lpstr>
      <vt:lpstr>Summary</vt:lpstr>
      <vt:lpstr>For More Information:</vt:lpstr>
      <vt:lpstr>For More Information</vt:lpstr>
    </vt:vector>
  </TitlesOfParts>
  <Company>Iowa State University - ECM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Rabideau, Shannon L [GE AT]</cp:lastModifiedBy>
  <cp:revision>88</cp:revision>
  <dcterms:created xsi:type="dcterms:W3CDTF">2011-01-26T00:22:31Z</dcterms:created>
  <dcterms:modified xsi:type="dcterms:W3CDTF">2012-01-13T21:04:31Z</dcterms:modified>
</cp:coreProperties>
</file>